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82"/>
  </p:notesMasterIdLst>
  <p:sldIdLst>
    <p:sldId id="261" r:id="rId5"/>
    <p:sldId id="306" r:id="rId6"/>
    <p:sldId id="307" r:id="rId7"/>
    <p:sldId id="308" r:id="rId8"/>
    <p:sldId id="283" r:id="rId9"/>
    <p:sldId id="284" r:id="rId10"/>
    <p:sldId id="309" r:id="rId11"/>
    <p:sldId id="310" r:id="rId12"/>
    <p:sldId id="311" r:id="rId13"/>
    <p:sldId id="313" r:id="rId14"/>
    <p:sldId id="314" r:id="rId15"/>
    <p:sldId id="315" r:id="rId16"/>
    <p:sldId id="316" r:id="rId17"/>
    <p:sldId id="282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296" r:id="rId36"/>
    <p:sldId id="351" r:id="rId37"/>
    <p:sldId id="352" r:id="rId38"/>
    <p:sldId id="353" r:id="rId39"/>
    <p:sldId id="354" r:id="rId40"/>
    <p:sldId id="355" r:id="rId41"/>
    <p:sldId id="335" r:id="rId42"/>
    <p:sldId id="336" r:id="rId43"/>
    <p:sldId id="337" r:id="rId44"/>
    <p:sldId id="295" r:id="rId45"/>
    <p:sldId id="338" r:id="rId46"/>
    <p:sldId id="339" r:id="rId47"/>
    <p:sldId id="340" r:id="rId48"/>
    <p:sldId id="341" r:id="rId49"/>
    <p:sldId id="334" r:id="rId50"/>
    <p:sldId id="281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262" r:id="rId61"/>
    <p:sldId id="285" r:id="rId62"/>
    <p:sldId id="286" r:id="rId63"/>
    <p:sldId id="287" r:id="rId64"/>
    <p:sldId id="288" r:id="rId65"/>
    <p:sldId id="289" r:id="rId66"/>
    <p:sldId id="290" r:id="rId67"/>
    <p:sldId id="291" r:id="rId68"/>
    <p:sldId id="292" r:id="rId69"/>
    <p:sldId id="293" r:id="rId70"/>
    <p:sldId id="294" r:id="rId71"/>
    <p:sldId id="342" r:id="rId72"/>
    <p:sldId id="343" r:id="rId73"/>
    <p:sldId id="344" r:id="rId74"/>
    <p:sldId id="345" r:id="rId75"/>
    <p:sldId id="346" r:id="rId76"/>
    <p:sldId id="347" r:id="rId77"/>
    <p:sldId id="349" r:id="rId78"/>
    <p:sldId id="348" r:id="rId79"/>
    <p:sldId id="350" r:id="rId80"/>
    <p:sldId id="270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4" autoAdjust="0"/>
    <p:restoredTop sz="96860" autoAdjust="0"/>
  </p:normalViewPr>
  <p:slideViewPr>
    <p:cSldViewPr snapToGrid="0">
      <p:cViewPr varScale="1">
        <p:scale>
          <a:sx n="129" d="100"/>
          <a:sy n="129" d="100"/>
        </p:scale>
        <p:origin x="1001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B944-074E-71BB-55FD-B1E7731CC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4FCF388-792D-99ED-5279-13D4D13C6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E8796B6-DF3E-4F37-B287-9C78BF340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satır sonu her zaman bir ayırıcıdır.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72FCDC6-A295-A01A-8B5B-3DC525501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43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0AFE0-BFBB-7D32-B1D7-9F9AE0F7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7489BE5-7BA8-5C94-9A90-2F115322A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01845CF-7E13-5571-D6B6-60A7280B0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C8C4310-7E36-3656-036A-74DB03220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6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EB3AE-F83A-3E20-9FAE-DA3952C4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6DDEBBF-3305-6D9A-198F-4728E9551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A5F1684-3D91-081D-C10E-6E7D7F07B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815BAD4-66EB-8CBC-3FA6-34475DAB8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90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satır sonu her zaman bir ayırıcıdır.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59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A6E0A-EF0F-60C8-F402-8ED3991E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6F1985D7-C15D-CBB2-E123-D1C4EA052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2AF653A-366E-8351-9B0C-361F58A57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satır sonu her zaman bir ayırıcıdır.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9C0F8A9-8D14-A5FD-F543-EE47502EB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00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558B-B817-18D3-9A99-C055E2FF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D2DD457-FBAD-6D05-F398-A4A047AE0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C3223C3-8622-743B-BD9D-8BEEE8276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satır sonu her zaman bir ayırıcıdır.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3F4F79A-395E-90ED-B6A9-FB6AEB4D3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680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FF6-8AFA-392E-5947-8148C23B5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064573D6-C151-7147-E41C-3D2E7DCA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84DF6D7B-F69A-8E93-6BD9-66DB328BD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satır sonu her zaman bir ayırıcıdır.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6F73163-FA7C-E267-38C6-44A0B1941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30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BDD37-9A88-823A-080C-E832C057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4C37EE5-EAA1-5235-658C-C104DBBDB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BBD6851-BF81-BFC9-E511-E6209FE4E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satır sonu her zaman bir ayırıcıdır.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0A7B6AA-6846-66C3-0658-F5734BD7F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33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68C4-9D11-78CE-F841-A8FAB6B5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D7AA97D3-C213-A7A7-713B-E48DC90B7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EF2CA45-BAF5-F6F7-495B-BD2AAB7BF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satır sonu her zaman bir ayırıcıdır.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12680A0-3C63-8FA1-A709-2D6D94172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30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94F59-3449-3169-86C5-A8D4A7D13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1D756BC-6E63-F495-426B-FEB2A9442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CAD4B43-92AE-77AD-EB4F-1489E5077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satır sonu her zaman bir ayırıcıdır.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CBC87B-4445-83CB-4FCF-63ED2035AE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21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F7E2-9FC6-4931-B454-81EB75ED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E15497B2-0E0A-5037-6382-17FC1DF39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D9866D9-B8CD-A913-5282-30D3C440E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satır sonu her zaman bir ayırıcıdır.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7239097-EDCE-5C5B-4FF6-74EF5254B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1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52CE6-2F07-F51C-3D55-1F894E22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D03124A-F198-DDCD-CFA3-10D250ECC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204CEEE-F73C-5A5A-600B-D4EA1A96C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satır sonu her zaman bir ayırıcıdır.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9B1D36B-550A-D7C9-6292-2E38A22CD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13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7517D-854C-6BAF-339A-EAC36C73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5D13C26-487E-CEBC-84CD-A2CE31558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8D8A0B8-3B66-C978-0F0A-DBAA96FE6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satır sonu her zaman bir ayırıcıdır.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BC504C4-35BF-4711-4EF8-829AAF0A1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7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68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8FFFE-D1DB-3CB6-D17F-199AD4E1A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B3D2AF6-55CA-8E64-ECAE-CB7DB159C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D09516E-1B98-C8B8-29FC-63B473907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44272B9-09FA-88A3-342E-C1FD390EB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78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8A2E-973A-5684-0B5A-F2D8F0793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EB6CEC83-9D77-B509-3F75-3742B95AC1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B19FB4A-7022-B479-7745-0D8CBB61E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5A74EE6-A8B6-06E8-6B02-227241653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96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7BAA7-D8FE-8299-7C63-D1813F378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F6DD2267-C937-2DB6-DDE8-D1EBD0F9C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4E3D60A-FF3B-03F0-FFC0-622B921E4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474A9D8-1A9E-202C-BCC8-77E68EE9E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9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978-3-030-37195-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0-37195-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ulos.com/grg-exclusive/vhdl-golden-reference-guide-resources/vhdl-golden-reference-guide-examples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ulos.com/grg-exclusive/vhdl-golden-reference-guide-resources/vhdl-golden-reference-guide-example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ulos.com/grg-exclusive/vhdl-golden-reference-guide-resources/vhdl-golden-reference-guide-example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ulos.com/grg-exclusive/vhdl-golden-reference-guide-resources/vhdl-golden-reference-guide-examples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ulos.com/grg-exclusive/vhdl-golden-reference-guide-resources/vhdl-golden-reference-guide-examples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doulos.com/grg-exclusive/vhdl-golden-reference-guide-resources/vhdl-golden-reference-guide-example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ulos.com/grg-exclusive/vhdl-golden-reference-guide-resources/vhdl-golden-reference-guide-examples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i.org/10.1007/978-3-030-37195-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dlworks.com/hdl_corner/vhdl_ref/VHDLContents/AttributesPredefined.htm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dlworks.com/hdl_corner/vhdl_ref/VHDLContents/StandardPackage.htm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dlworks.com/hdl_corner/vhdl_ref/VHDLContents/TEXTIOPackage.htm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1007/978-3-030-37195-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Review of 1076 - 2002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IEEE Standard for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Talha Telli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19/11/2024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FFFF00"/>
                </a:solidFill>
                <a:latin typeface="Tw Cen MT (Body)"/>
                <a:cs typeface="Times New Roman" panose="02020603050405020304" pitchFamily="18" charset="0"/>
              </a:rPr>
              <a:t>     2.5,6,7 </a:t>
            </a: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PACKAGES AND CONFORMANCE RULES</a:t>
            </a:r>
            <a:endParaRPr lang="en-US" sz="44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GB" sz="44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5" y="1172966"/>
            <a:ext cx="5416439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Declaration: Defines visible elements like types and subprograms, and can expand scope to other units.  </a:t>
            </a:r>
          </a:p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Body: Contains hidden details like subprogram bodies and constants; it repeats the package </a:t>
            </a:r>
            <a:r>
              <a:rPr lang="tr-TR" sz="2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identification</a:t>
            </a: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hides internal components.  </a:t>
            </a:r>
          </a:p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Conformance Rules: Subprograms with matching lexical elements are conformant, allowing variations like extended names or similar literals as long as the meaning stays consistent.</a:t>
            </a:r>
            <a:br>
              <a:rPr lang="tr-TR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tr-TR" sz="2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tr-TR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8E36E53-E693-4C5F-95D5-B641231B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588" y="1106683"/>
            <a:ext cx="5416437" cy="235593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8E0590E-4883-4EFC-8EEC-1638D6E5D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87" y="3642505"/>
            <a:ext cx="5416438" cy="2355931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9D091BC-66B0-417F-8E7E-F150E88B674A}"/>
              </a:ext>
            </a:extLst>
          </p:cNvPr>
          <p:cNvSpPr txBox="1"/>
          <p:nvPr/>
        </p:nvSpPr>
        <p:spPr>
          <a:xfrm>
            <a:off x="5934414" y="6074766"/>
            <a:ext cx="6251592" cy="614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Abbas, K. (2020). Handbook of Digital CMOS Technology, Circuits, and Systems. In Springer eBooks.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https://doi.org/10.1007/978-3-030-37195-1</a:t>
            </a:r>
            <a:endParaRPr lang="tr-TR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15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65C29-DCE1-A5DA-7C6E-A1E578F95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F4CD5-D8EC-8AF3-725E-05638F9C7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589" y="289979"/>
            <a:ext cx="6201077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3</a:t>
            </a:r>
            <a:r>
              <a:rPr lang="tr-TR" b="1" dirty="0">
                <a:solidFill>
                  <a:srgbClr val="FFFF00"/>
                </a:solidFill>
              </a:rPr>
              <a:t>.1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Scalar Types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3.2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Composite Types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Access Types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FF00"/>
                </a:solidFill>
              </a:rPr>
              <a:t>  </a:t>
            </a:r>
            <a:r>
              <a:rPr lang="tr-TR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File Types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FF00"/>
                </a:solidFill>
              </a:rPr>
              <a:t> </a:t>
            </a:r>
            <a:r>
              <a:rPr lang="en-GB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3.5 </a:t>
            </a:r>
            <a:r>
              <a:rPr lang="en-US" b="1" dirty="0">
                <a:solidFill>
                  <a:schemeClr val="bg1"/>
                </a:solidFill>
              </a:rPr>
              <a:t>Protected Types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033271-6806-DD26-7082-530FD89EDA5B}"/>
              </a:ext>
            </a:extLst>
          </p:cNvPr>
          <p:cNvSpPr txBox="1">
            <a:spLocks/>
          </p:cNvSpPr>
          <p:nvPr/>
        </p:nvSpPr>
        <p:spPr>
          <a:xfrm>
            <a:off x="5939065" y="47205"/>
            <a:ext cx="6210602" cy="376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FF0000"/>
                </a:solidFill>
              </a:rPr>
              <a:t>3. TYPES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404528-7177-692A-47D8-DCC9F5DFABC1}"/>
              </a:ext>
            </a:extLst>
          </p:cNvPr>
          <p:cNvSpPr txBox="1">
            <a:spLocks/>
          </p:cNvSpPr>
          <p:nvPr/>
        </p:nvSpPr>
        <p:spPr>
          <a:xfrm>
            <a:off x="5983065" y="2511057"/>
            <a:ext cx="6210601" cy="1129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Declarations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AA99A0D-0051-1D76-B261-D9BC818F9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10"/>
            <a:ext cx="5982231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9635B81-7C44-4498-6F3C-21FA4CDB0DE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 and 4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FD03F7-6A81-7DCE-3F5F-DDB72653A508}"/>
              </a:ext>
            </a:extLst>
          </p:cNvPr>
          <p:cNvSpPr txBox="1">
            <a:spLocks/>
          </p:cNvSpPr>
          <p:nvPr/>
        </p:nvSpPr>
        <p:spPr>
          <a:xfrm>
            <a:off x="5985631" y="3250771"/>
            <a:ext cx="6201077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4</a:t>
            </a:r>
            <a:r>
              <a:rPr lang="tr-TR" b="1" dirty="0">
                <a:solidFill>
                  <a:srgbClr val="FFFF00"/>
                </a:solidFill>
              </a:rPr>
              <a:t>.1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Type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FF00"/>
                </a:solidFill>
              </a:rPr>
              <a:t> </a:t>
            </a:r>
            <a:r>
              <a:rPr lang="en-GB" b="1" dirty="0">
                <a:solidFill>
                  <a:srgbClr val="FFFF00"/>
                </a:solidFill>
              </a:rPr>
              <a:t>  4</a:t>
            </a:r>
            <a:r>
              <a:rPr lang="tr-TR" b="1" dirty="0">
                <a:solidFill>
                  <a:srgbClr val="FFFF00"/>
                </a:solidFill>
              </a:rPr>
              <a:t>.</a:t>
            </a:r>
            <a:r>
              <a:rPr lang="en-GB" b="1" dirty="0">
                <a:solidFill>
                  <a:srgbClr val="FFFF00"/>
                </a:solidFill>
              </a:rPr>
              <a:t>2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Subtype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4</a:t>
            </a:r>
            <a:r>
              <a:rPr lang="en-US" b="1" dirty="0">
                <a:solidFill>
                  <a:srgbClr val="FFFF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FF00"/>
                </a:solidFill>
              </a:rPr>
              <a:t>   4</a:t>
            </a:r>
            <a:r>
              <a:rPr lang="tr-TR" b="1" dirty="0">
                <a:solidFill>
                  <a:srgbClr val="FFFF00"/>
                </a:solidFill>
              </a:rPr>
              <a:t>.</a:t>
            </a:r>
            <a:r>
              <a:rPr lang="en-GB" b="1" dirty="0">
                <a:solidFill>
                  <a:srgbClr val="FFFF00"/>
                </a:solidFill>
              </a:rPr>
              <a:t>4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Attribute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FF00"/>
                </a:solidFill>
              </a:rPr>
              <a:t>4</a:t>
            </a:r>
            <a:r>
              <a:rPr lang="tr-TR" b="1" dirty="0">
                <a:solidFill>
                  <a:srgbClr val="FFFF00"/>
                </a:solidFill>
              </a:rPr>
              <a:t>.5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Component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4</a:t>
            </a:r>
            <a:r>
              <a:rPr lang="tr-TR" b="1" dirty="0">
                <a:solidFill>
                  <a:srgbClr val="FFFF00"/>
                </a:solidFill>
              </a:rPr>
              <a:t>.</a:t>
            </a:r>
            <a:r>
              <a:rPr lang="en-GB" b="1" dirty="0">
                <a:solidFill>
                  <a:srgbClr val="FFFF00"/>
                </a:solidFill>
              </a:rPr>
              <a:t>6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Group Template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FF00"/>
                </a:solidFill>
              </a:rPr>
              <a:t>4</a:t>
            </a:r>
            <a:r>
              <a:rPr lang="tr-TR" b="1" dirty="0">
                <a:solidFill>
                  <a:srgbClr val="FFFF00"/>
                </a:solidFill>
              </a:rPr>
              <a:t>.</a:t>
            </a:r>
            <a:r>
              <a:rPr lang="en-GB" b="1" dirty="0">
                <a:solidFill>
                  <a:srgbClr val="FFFF00"/>
                </a:solidFill>
              </a:rPr>
              <a:t>7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Group Declarations</a:t>
            </a:r>
            <a:endParaRPr lang="tr-T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10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0" y="250614"/>
            <a:ext cx="6699848" cy="78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  <a:latin typeface="Tw Cen MT (Body)"/>
                <a:cs typeface="Times New Roman"/>
              </a:rPr>
              <a:t>			SCALAR TYPES</a:t>
            </a:r>
            <a:endParaRPr lang="en-US" sz="44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GB" sz="44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5" y="1037449"/>
            <a:ext cx="6454206" cy="53276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Scalar types are simple, non-divisible types including integers, floating-point numbers, physical types, and enumerations</a:t>
            </a:r>
            <a:r>
              <a:rPr lang="en-US" sz="2000" dirty="0">
                <a:solidFill>
                  <a:schemeClr val="bg1"/>
                </a:solidFill>
                <a:effectLst/>
                <a:latin typeface="tw cen mt (body)"/>
                <a:ea typeface="+mn-lt"/>
                <a:cs typeface="+mn-lt"/>
              </a:rPr>
              <a:t>. For 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example</a:t>
            </a:r>
            <a:r>
              <a:rPr lang="en-US" sz="2000" dirty="0">
                <a:solidFill>
                  <a:schemeClr val="bg1"/>
                </a:solidFill>
                <a:effectLst/>
                <a:latin typeface="tw cen mt (body)"/>
                <a:ea typeface="+mn-lt"/>
                <a:cs typeface="+mn-lt"/>
              </a:rPr>
              <a:t>:</a:t>
            </a:r>
            <a:endParaRPr lang="en-US" sz="2000" dirty="0">
              <a:solidFill>
                <a:schemeClr val="bg1"/>
              </a:solidFill>
              <a:latin typeface="tw cen mt (body)"/>
              <a:ea typeface="+mn-lt"/>
              <a:cs typeface="+mn-lt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Enumeration Type</a:t>
            </a:r>
            <a:r>
              <a:rPr lang="en-US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: Defines a set of named values, which is helpful for states in a state machine (e.g., </a:t>
            </a:r>
            <a:r>
              <a:rPr lang="en-US" dirty="0">
                <a:solidFill>
                  <a:schemeClr val="bg1"/>
                </a:solidFill>
                <a:latin typeface="tw cen mt (body)"/>
                <a:ea typeface="Calibri"/>
                <a:cs typeface="Calibri"/>
              </a:rPr>
              <a:t>type State is (IDLE, RUNNING, STOPPED);</a:t>
            </a:r>
            <a:r>
              <a:rPr lang="en-US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)</a:t>
            </a: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Integer Type</a:t>
            </a:r>
            <a:r>
              <a:rPr lang="en-US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: Represents whole numbers, useful for counters and indexes</a:t>
            </a: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Physical Type</a:t>
            </a:r>
            <a:r>
              <a:rPr lang="en-US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: Used to denote physical quantities with units (e.g., time)</a:t>
            </a: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Floating-Point Type</a:t>
            </a:r>
            <a:r>
              <a:rPr lang="en-US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: Useful for representing real numbers with fractional parts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GB" sz="2400" b="1" dirty="0">
              <a:solidFill>
                <a:srgbClr val="000000"/>
              </a:solidFill>
              <a:latin typeface="Tw Cen MT" panose="020B0602020104020603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GB" b="1" dirty="0">
              <a:solidFill>
                <a:schemeClr val="bg1"/>
              </a:solidFill>
              <a:latin typeface="Tw Cen MT" panose="020B0602020104020603"/>
              <a:ea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Resim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58F3D8D5-2F09-DCEE-C2F4-819A9528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59" y="192617"/>
            <a:ext cx="4747683" cy="64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2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0" y="288155"/>
            <a:ext cx="7741926" cy="78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  <a:latin typeface="Tw Cen MT (Body)"/>
                <a:cs typeface="Times New Roman"/>
              </a:rPr>
              <a:t>		   COMPOSITE TYPES</a:t>
            </a:r>
            <a:endParaRPr lang="en-US" sz="44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GB" sz="44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18" y="1074990"/>
            <a:ext cx="5078373" cy="5349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/>
            <a:endParaRPr lang="en-US" sz="2000" b="1" dirty="0">
              <a:solidFill>
                <a:schemeClr val="bg1"/>
              </a:solidFill>
              <a:latin typeface="tw cen mt (body)"/>
              <a:ea typeface="Calibri" panose="020F0502020204030204" pitchFamily="34" charset="0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  Composite types allow for grouping multiple elements, which can be arrays or records</a:t>
            </a:r>
            <a:r>
              <a:rPr lang="en-US" sz="2000" dirty="0">
                <a:solidFill>
                  <a:schemeClr val="bg1"/>
                </a:solidFill>
                <a:effectLst/>
                <a:latin typeface="tw cen mt (body)"/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  <a:latin typeface="tw cen mt (body)"/>
              <a:ea typeface="+mn-lt"/>
              <a:cs typeface="+mn-lt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b="1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Array Types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: Consist of elements of the same type and can be indexed (e.g., 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/>
                <a:cs typeface="Calibri"/>
              </a:rPr>
              <a:t>type Memory is array (0 to 31) of Bit;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).</a:t>
            </a:r>
            <a:endParaRPr lang="en-US" sz="2000" dirty="0">
              <a:solidFill>
                <a:schemeClr val="bg1"/>
              </a:solidFill>
              <a:latin typeface="tw cen mt (body)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b="1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: Consist of elements of potentially different types, useful for grouping related data (e.g., defining a record type for a data packet with fields like Header and Payload).</a:t>
            </a:r>
            <a:endParaRPr lang="en-US" sz="2000" dirty="0">
              <a:solidFill>
                <a:schemeClr val="bg1"/>
              </a:solidFill>
              <a:latin typeface="tw cen mt (body)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chemeClr val="bg1"/>
              </a:solidFill>
              <a:latin typeface="tw cen mt (body)"/>
              <a:ea typeface="+mn-lt"/>
              <a:cs typeface="+mn-lt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GB" sz="2400" b="1" dirty="0">
              <a:solidFill>
                <a:srgbClr val="000000"/>
              </a:solidFill>
              <a:latin typeface="Tw Cen MT" panose="020B0602020104020603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GB" b="1" dirty="0">
              <a:solidFill>
                <a:schemeClr val="bg1"/>
              </a:solidFill>
              <a:latin typeface="Tw Cen MT" panose="020B0602020104020603"/>
              <a:ea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Resim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00E2ECFD-C5F5-AEE1-7D93-8DFEDB6D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315" y="681572"/>
            <a:ext cx="6026150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9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0F737-AA57-8492-4206-F17B5DA2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138712-4CF6-0A55-77DE-5D5999F3C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14" y="1265266"/>
            <a:ext cx="5506500" cy="499602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Access types provide pointers to objects, allowing dynamic memory management. For example, you can declare a pointer to an integer type with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        type Int_Ptr is access Integer;</a:t>
            </a:r>
            <a:endParaRPr lang="en-US" sz="2000" dirty="0">
              <a:latin typeface="tw cen mt (body)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An access type has a default </a:t>
            </a:r>
            <a:r>
              <a:rPr lang="en-US" sz="2000" dirty="0">
                <a:solidFill>
                  <a:schemeClr val="bg1"/>
                </a:solidFill>
                <a:latin typeface="tw cen mt (body)"/>
                <a:cs typeface="Times New Roman"/>
              </a:rPr>
              <a:t>null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 value, indicating it does not reference any object. This is useful for initializing pointers before actual allocation.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w cen mt (body)"/>
                <a:cs typeface="Times New Roman"/>
              </a:rPr>
              <a:t>Allocation creates a new object dynamically, and each access type supports a DEALLOCATE procedure to free the allocated memory, helping manage memory resources.</a:t>
            </a:r>
          </a:p>
          <a:p>
            <a:pPr>
              <a:lnSpc>
                <a:spcPct val="110000"/>
              </a:lnSpc>
            </a:pPr>
            <a:endParaRPr lang="en-US" sz="2000" dirty="0">
              <a:solidFill>
                <a:schemeClr val="bg1"/>
              </a:solidFill>
              <a:latin typeface="tw cen mt (body)"/>
              <a:cs typeface="Times New Roman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9E493B-CE1B-68E9-AEC2-B3730AB52EB9}"/>
              </a:ext>
            </a:extLst>
          </p:cNvPr>
          <p:cNvSpPr txBox="1">
            <a:spLocks/>
          </p:cNvSpPr>
          <p:nvPr/>
        </p:nvSpPr>
        <p:spPr bwMode="auto">
          <a:xfrm>
            <a:off x="67732" y="252588"/>
            <a:ext cx="5809571" cy="808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  <a:latin typeface="Tw Cen MT (Body)"/>
                <a:cs typeface="Times New Roman"/>
              </a:rPr>
              <a:t>        ACCESS TYPES</a:t>
            </a:r>
            <a:endParaRPr lang="tr-TR" sz="44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GB" sz="44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EFBC1699-D8DB-C4D3-A8EF-763C7ED0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88" y="1395462"/>
            <a:ext cx="5838644" cy="399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6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F578E-40B8-4605-6994-1F9DD7AD4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1B5B04-1393-697B-670F-8CA12F9B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" y="917758"/>
            <a:ext cx="7149548" cy="50247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      File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 types enable VHDL designs to interact with external data</a:t>
            </a:r>
            <a:r>
              <a:rPr lang="en-US" sz="2000" dirty="0">
                <a:solidFill>
                  <a:schemeClr val="bg1"/>
                </a:solidFill>
                <a:effectLst/>
                <a:latin typeface="tw cen mt (body)"/>
                <a:ea typeface="Calibri" panose="020F0502020204030204" pitchFamily="34" charset="0"/>
                <a:cs typeface="Times New Roman"/>
              </a:rPr>
              <a:t> files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, useful for test benches</a:t>
            </a:r>
            <a:r>
              <a:rPr lang="en-US" sz="2000" dirty="0">
                <a:solidFill>
                  <a:schemeClr val="bg1"/>
                </a:solidFill>
                <a:effectLst/>
                <a:latin typeface="tw cen mt (body)"/>
                <a:ea typeface="Calibri" panose="020F0502020204030204" pitchFamily="34" charset="0"/>
                <a:cs typeface="Times New Roman"/>
              </a:rPr>
              <a:t> to 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read </a:t>
            </a:r>
            <a:r>
              <a:rPr lang="en-US" sz="2000" dirty="0">
                <a:solidFill>
                  <a:schemeClr val="bg1"/>
                </a:solidFill>
                <a:effectLst/>
                <a:latin typeface="tw cen mt (body)"/>
                <a:ea typeface="Calibri" panose="020F0502020204030204" pitchFamily="34" charset="0"/>
                <a:cs typeface="Times New Roman"/>
              </a:rPr>
              <a:t>or 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write simulation data.</a:t>
            </a:r>
            <a:r>
              <a:rPr lang="en-US" sz="2000" dirty="0">
                <a:solidFill>
                  <a:srgbClr val="000000"/>
                </a:solidFill>
                <a:latin typeface="tw cen mt (body)"/>
                <a:cs typeface="Times New Roman"/>
              </a:rPr>
              <a:t> File types are used to interact with external files in the host environment, with the following aspects: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w cen mt (body)"/>
                <a:cs typeface="Times New Roman"/>
              </a:rPr>
              <a:t>    1-File Type Definition: Defined with file of followed by a type mark, file types may store sequences of values of a designated type.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w cen mt (body)"/>
                <a:cs typeface="Times New Roman"/>
              </a:rPr>
              <a:t>    type </a:t>
            </a:r>
            <a:r>
              <a:rPr lang="en-US" sz="2000" dirty="0" err="1">
                <a:solidFill>
                  <a:srgbClr val="000000"/>
                </a:solidFill>
                <a:latin typeface="tw cen mt (body)"/>
                <a:cs typeface="Times New Roman"/>
              </a:rPr>
              <a:t>Text_File</a:t>
            </a:r>
            <a:r>
              <a:rPr lang="en-US" sz="2000" dirty="0">
                <a:solidFill>
                  <a:srgbClr val="000000"/>
                </a:solidFill>
                <a:latin typeface="tw cen mt (body)"/>
                <a:cs typeface="Times New Roman"/>
              </a:rPr>
              <a:t> is file of String;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w cen mt (body)"/>
                <a:cs typeface="Times New Roman"/>
              </a:rPr>
              <a:t>   2-File Operations: VHDL supports basic file operations such as FILE_OPEN, FILE_CLOSE, READ, and WRITE. These operations facilitate reading from and writing to files, with modes including READ_MODE, WRITE_MODE, and APPEND_MODE.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w cen mt (body)"/>
                <a:cs typeface="Times New Roman"/>
              </a:rPr>
              <a:t>  3- </a:t>
            </a:r>
            <a:r>
              <a:rPr lang="en-US" sz="2000" dirty="0" err="1">
                <a:solidFill>
                  <a:srgbClr val="000000"/>
                </a:solidFill>
                <a:latin typeface="tw cen mt (body)"/>
                <a:cs typeface="Times New Roman"/>
              </a:rPr>
              <a:t>TextIO</a:t>
            </a:r>
            <a:r>
              <a:rPr lang="en-US" sz="2000" dirty="0">
                <a:solidFill>
                  <a:srgbClr val="000000"/>
                </a:solidFill>
                <a:latin typeface="tw cen mt (body)"/>
                <a:cs typeface="Times New Roman"/>
              </a:rPr>
              <a:t>: The package TEXTIO includes types and procedures for formatted I/O on text files, making it easier to manage ASCII data within VHDL.</a:t>
            </a:r>
            <a:endParaRPr lang="en-US" dirty="0"/>
          </a:p>
          <a:p>
            <a:endParaRPr lang="en-US" sz="2000" dirty="0">
              <a:solidFill>
                <a:srgbClr val="000000"/>
              </a:solidFill>
              <a:latin typeface="tw cen mt (body)"/>
              <a:ea typeface="Calibri" panose="020F0502020204030204" pitchFamily="34" charset="0"/>
              <a:cs typeface="Times New Roman"/>
            </a:endParaRPr>
          </a:p>
          <a:p>
            <a:pPr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0611B-D95E-D747-D792-65EF6EAA7953}"/>
              </a:ext>
            </a:extLst>
          </p:cNvPr>
          <p:cNvSpPr txBox="1">
            <a:spLocks/>
          </p:cNvSpPr>
          <p:nvPr/>
        </p:nvSpPr>
        <p:spPr bwMode="auto">
          <a:xfrm>
            <a:off x="0" y="158179"/>
            <a:ext cx="6599208" cy="930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indent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None/>
              <a:defRPr sz="4400" b="1">
                <a:solidFill>
                  <a:srgbClr val="FF0000"/>
                </a:solidFill>
                <a:latin typeface="Tw Cen MT (Body)"/>
                <a:cs typeface="Times New Roman"/>
              </a:defRPr>
            </a:lvl1pPr>
            <a:lvl2pPr marL="399870" indent="-196365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6pPr>
            <a:lvl7pPr marL="1692308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7pPr>
            <a:lvl8pPr marL="2035052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8pPr>
            <a:lvl9pPr marL="2377797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9pPr>
          </a:lstStyle>
          <a:p>
            <a:r>
              <a:rPr lang="en-GB" dirty="0"/>
              <a:t>			</a:t>
            </a:r>
            <a:r>
              <a:rPr lang="tr-TR" dirty="0"/>
              <a:t>FILE TYPES</a:t>
            </a:r>
            <a:endParaRPr lang="en-US" dirty="0"/>
          </a:p>
        </p:txBody>
      </p:sp>
      <p:pic>
        <p:nvPicPr>
          <p:cNvPr id="2" name="Resim 1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9ABF6A54-0A98-4B70-40F3-ABCE0B46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97" y="920151"/>
            <a:ext cx="4839872" cy="55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8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F578E-40B8-4605-6994-1F9DD7AD4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1B5B04-1393-697B-670F-8CA12F9B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48437"/>
            <a:ext cx="10283811" cy="8697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Times New Roman"/>
              </a:rPr>
              <a:t> </a:t>
            </a:r>
            <a:r>
              <a:rPr lang="en-US" sz="200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Protected types are for concurrent access control, allowing multiple processes to access shared data safely. They support operations like reading, writing, and locking data.</a:t>
            </a:r>
            <a:endParaRPr lang="tr-TR" sz="2000">
              <a:solidFill>
                <a:schemeClr val="bg1"/>
              </a:solidFill>
              <a:latin typeface="tw cen mt (body)"/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0611B-D95E-D747-D792-65EF6EAA7953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7291917" cy="840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  <a:latin typeface="Tw Cen MT (Body)"/>
                <a:cs typeface="Times New Roman"/>
              </a:rPr>
              <a:t>			</a:t>
            </a: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/>
              </a:rPr>
              <a:t>PROTECTED TYPES</a:t>
            </a:r>
            <a:endParaRPr lang="en-US" sz="44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2" name="Resim 1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694A0A5A-7671-161A-7693-E59C2822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59" y="2117696"/>
            <a:ext cx="5473081" cy="4612474"/>
          </a:xfrm>
          <a:prstGeom prst="rect">
            <a:avLst/>
          </a:prstGeom>
        </p:spPr>
      </p:pic>
      <p:pic>
        <p:nvPicPr>
          <p:cNvPr id="5" name="Resim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39006A7C-E25B-9CAF-A760-4CA79F97C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0" y="2111904"/>
            <a:ext cx="5334000" cy="46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21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6036-D183-9D2E-5DE2-C3BE894FC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8378EB-9D84-604F-2F9E-DD578237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021" y="1240241"/>
            <a:ext cx="8236848" cy="81221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      Type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 declarations define new data types </a:t>
            </a:r>
            <a:r>
              <a:rPr lang="en-US" sz="2000" dirty="0">
                <a:solidFill>
                  <a:schemeClr val="bg1"/>
                </a:solidFill>
                <a:effectLst/>
                <a:latin typeface="tw cen mt (body)"/>
                <a:ea typeface="Calibri" panose="020F0502020204030204" pitchFamily="34" charset="0"/>
                <a:cs typeface="Times New Roman"/>
              </a:rPr>
              <a:t>in 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VHDL, allowing custom structures and types for more precise data representation.</a:t>
            </a:r>
            <a:endParaRPr lang="tr-TR" sz="2000" dirty="0">
              <a:latin typeface="tw cen mt (body)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rgbClr val="000000"/>
              </a:solidFill>
              <a:latin typeface="Tw Cen MT" panose="020B0602020104020603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GB" b="1" dirty="0">
              <a:solidFill>
                <a:srgbClr val="000000"/>
              </a:solidFill>
              <a:latin typeface="Tw Cen MT" panose="020B0602020104020603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800" b="1" dirty="0">
              <a:solidFill>
                <a:schemeClr val="bg1"/>
              </a:solidFill>
              <a:latin typeface="Tw Cen MT" panose="020B0602020104020603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D5E29-91B0-8B51-BC91-B37566A6F3E7}"/>
              </a:ext>
            </a:extLst>
          </p:cNvPr>
          <p:cNvSpPr txBox="1">
            <a:spLocks/>
          </p:cNvSpPr>
          <p:nvPr/>
        </p:nvSpPr>
        <p:spPr bwMode="auto">
          <a:xfrm>
            <a:off x="0" y="301953"/>
            <a:ext cx="9589698" cy="78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798"/>
              </a:spcAft>
              <a:buNone/>
            </a:pPr>
            <a:r>
              <a:rPr lang="en-US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TYPE DECLARATIONS</a:t>
            </a:r>
          </a:p>
        </p:txBody>
      </p:sp>
      <p:pic>
        <p:nvPicPr>
          <p:cNvPr id="2" name="Resim 1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1782241A-6F9F-C55F-DD8B-41B26C19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52" y="2208812"/>
            <a:ext cx="8580766" cy="10457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DFECF7-9F69-DC65-E6DC-0C9473C1CF54}"/>
              </a:ext>
            </a:extLst>
          </p:cNvPr>
          <p:cNvSpPr txBox="1">
            <a:spLocks/>
          </p:cNvSpPr>
          <p:nvPr/>
        </p:nvSpPr>
        <p:spPr bwMode="auto">
          <a:xfrm>
            <a:off x="1" y="3464971"/>
            <a:ext cx="10092904" cy="78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798"/>
              </a:spcAft>
              <a:buNone/>
            </a:pPr>
            <a:r>
              <a:rPr lang="en-US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SUBTYPE DECLARATIONS</a:t>
            </a:r>
            <a:endParaRPr lang="tr-TR" sz="4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66BB88-B950-3CEB-0DE0-5797A4499C8A}"/>
              </a:ext>
            </a:extLst>
          </p:cNvPr>
          <p:cNvSpPr txBox="1">
            <a:spLocks/>
          </p:cNvSpPr>
          <p:nvPr/>
        </p:nvSpPr>
        <p:spPr>
          <a:xfrm>
            <a:off x="2006459" y="4253735"/>
            <a:ext cx="8236848" cy="812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      Subtypes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 create subsets of an existing type with constraints on values or range.</a:t>
            </a:r>
            <a:endParaRPr lang="en-US" sz="2000" dirty="0">
              <a:solidFill>
                <a:srgbClr val="000000"/>
              </a:solidFill>
              <a:latin typeface="tw cen mt (body)"/>
              <a:cs typeface="Times New Roman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rgbClr val="000000"/>
              </a:solidFill>
              <a:latin typeface="Tw Cen MT" panose="020B0602020104020603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GB" b="1" dirty="0">
              <a:solidFill>
                <a:srgbClr val="000000"/>
              </a:solidFill>
              <a:latin typeface="Tw Cen MT" panose="020B0602020104020603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800" b="1" dirty="0">
              <a:solidFill>
                <a:schemeClr val="bg1"/>
              </a:solidFill>
              <a:latin typeface="Tw Cen MT" panose="020B0602020104020603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99369B8-6634-5E2A-AEF0-E26AD80CA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36" y="5261754"/>
            <a:ext cx="8601973" cy="10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19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6036-D183-9D2E-5DE2-C3BE894FC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8378EB-9D84-604F-2F9E-DD578237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900" y="1132270"/>
            <a:ext cx="4671264" cy="45934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  Objects represent instances </a:t>
            </a:r>
            <a:r>
              <a:rPr lang="en-US" sz="2000" dirty="0">
                <a:solidFill>
                  <a:schemeClr val="bg1"/>
                </a:solidFill>
                <a:effectLst/>
                <a:latin typeface="tw cen mt (body)"/>
                <a:ea typeface="Calibri" panose="020F0502020204030204" pitchFamily="34" charset="0"/>
                <a:cs typeface="Times New Roman"/>
              </a:rPr>
              <a:t>of 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types and are classified as </a:t>
            </a:r>
            <a:r>
              <a:rPr lang="en-US" sz="2000" b="1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signals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constants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variables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, or </a:t>
            </a:r>
            <a:r>
              <a:rPr lang="en-US" sz="2000" b="1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files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000" dirty="0">
                <a:solidFill>
                  <a:schemeClr val="bg1"/>
                </a:solidFill>
                <a:effectLst/>
                <a:latin typeface="tw cen mt (body)"/>
                <a:ea typeface="Calibri" panose="020F0502020204030204" pitchFamily="34" charset="0"/>
                <a:cs typeface="Times New Roman"/>
              </a:rPr>
              <a:t>in</a:t>
            </a:r>
            <a:r>
              <a:rPr lang="en-US" sz="2000" b="1" dirty="0">
                <a:solidFill>
                  <a:schemeClr val="bg1"/>
                </a:solidFill>
                <a:effectLst/>
                <a:latin typeface="tw cen mt (body)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VHDL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Calibri" panose="020F0502020204030204" pitchFamily="34" charset="0"/>
                <a:cs typeface="Times New Roman"/>
              </a:rPr>
              <a:t>.</a:t>
            </a:r>
            <a:endParaRPr lang="en-US" sz="2000" dirty="0">
              <a:solidFill>
                <a:schemeClr val="bg1"/>
              </a:solidFill>
              <a:latin typeface="tw cen mt (body)"/>
              <a:cs typeface="Times New Roman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Signal: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 Used to represent hardware connections and changes over time.</a:t>
            </a:r>
            <a:endParaRPr lang="en-US" sz="2000" dirty="0">
              <a:solidFill>
                <a:schemeClr val="bg1"/>
              </a:solidFill>
              <a:latin typeface="tw cen mt (body)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b="1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Constant: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 Holds a fixed value throughout simulation, useful for parameters.</a:t>
            </a:r>
            <a:endParaRPr lang="en-US" sz="2000" dirty="0">
              <a:solidFill>
                <a:schemeClr val="bg1"/>
              </a:solidFill>
              <a:latin typeface="tw cen mt (body)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b="1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Variable:</a:t>
            </a:r>
            <a:r>
              <a:rPr lang="en-US" sz="2000" dirty="0">
                <a:solidFill>
                  <a:schemeClr val="bg1"/>
                </a:solidFill>
                <a:latin typeface="tw cen mt (body)"/>
                <a:ea typeface="+mn-lt"/>
                <a:cs typeface="+mn-lt"/>
              </a:rPr>
              <a:t> Declared inside a process for temporary data storage.</a:t>
            </a:r>
            <a:endParaRPr lang="en-US" sz="2000" dirty="0">
              <a:solidFill>
                <a:schemeClr val="bg1"/>
              </a:solidFill>
              <a:latin typeface="tw cen mt (body)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tw cen mt (body)"/>
                <a:cs typeface="Times New Roman"/>
              </a:rPr>
              <a:t>File:</a:t>
            </a:r>
            <a:r>
              <a:rPr lang="en-US" sz="2000" dirty="0">
                <a:solidFill>
                  <a:schemeClr val="bg1"/>
                </a:solidFill>
                <a:latin typeface="tw cen mt (body)"/>
                <a:cs typeface="Times New Roman"/>
              </a:rPr>
              <a:t> Allows interaction with external text or binary files, often used for testbenches.</a:t>
            </a:r>
          </a:p>
          <a:p>
            <a:pPr lvl="1">
              <a:lnSpc>
                <a:spcPct val="110000"/>
              </a:lnSpc>
            </a:pPr>
            <a:endParaRPr lang="en-GB" b="1" dirty="0">
              <a:solidFill>
                <a:srgbClr val="000000"/>
              </a:solidFill>
              <a:latin typeface="Tw Cen MT" panose="020B0602020104020603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  <a:latin typeface="Tw Cen MT" panose="020B0602020104020603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D5E29-91B0-8B51-BC91-B37566A6F3E7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7073661" cy="81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  <a:latin typeface="Tw Cen MT (Body)"/>
                <a:cs typeface="Times New Roman"/>
              </a:rPr>
              <a:t>  			</a:t>
            </a: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/>
              </a:rPr>
              <a:t>OBJECTS</a:t>
            </a:r>
            <a:endParaRPr lang="en-US" sz="44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GB" sz="44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2" name="Resim 1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001200BE-7B1C-6E36-2C17-9E381A07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98" y="1894177"/>
            <a:ext cx="6577841" cy="32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01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6036-D183-9D2E-5DE2-C3BE894FC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D5E29-91B0-8B51-BC91-B37566A6F3E7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714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  <a:latin typeface="Tw Cen MT (Body)"/>
                <a:cs typeface="Times New Roman"/>
              </a:rPr>
              <a:t>        ATTRIBUTE DECLARATIONS</a:t>
            </a:r>
            <a:endParaRPr lang="en-US" sz="44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GB" sz="44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AA882F-E45F-724A-42E2-B4EC08859C7C}"/>
              </a:ext>
            </a:extLst>
          </p:cNvPr>
          <p:cNvSpPr txBox="1">
            <a:spLocks/>
          </p:cNvSpPr>
          <p:nvPr/>
        </p:nvSpPr>
        <p:spPr>
          <a:xfrm>
            <a:off x="1149570" y="1499034"/>
            <a:ext cx="8064320" cy="984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w cen mt (body)"/>
                <a:cs typeface="Times New Roman"/>
              </a:rPr>
              <a:t>   Attributes are user-defined properties attached to types, signals, entities, etc. They can store metadata or control simulation aspects.</a:t>
            </a:r>
            <a:endParaRPr lang="en-US" sz="2000" dirty="0">
              <a:latin typeface="tw cen mt (body)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700" b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2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Resim 7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6183BE11-BB12-4A9D-16EE-26F3B6C9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6" y="2656397"/>
            <a:ext cx="10671773" cy="2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9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729" y="514766"/>
            <a:ext cx="6215364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1</a:t>
            </a:r>
            <a:r>
              <a:rPr lang="tr-TR" b="1" dirty="0">
                <a:solidFill>
                  <a:srgbClr val="FFFF00"/>
                </a:solidFill>
              </a:rPr>
              <a:t>.1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1.2</a:t>
            </a:r>
            <a:r>
              <a:rPr lang="en-US" b="1" dirty="0">
                <a:solidFill>
                  <a:schemeClr val="bg1"/>
                </a:solidFill>
              </a:rPr>
              <a:t> 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1.3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71873" y="0"/>
            <a:ext cx="6485466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1. Design entities &amp; configurations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9D4380-438D-F484-C0EE-9950514EC733}"/>
              </a:ext>
            </a:extLst>
          </p:cNvPr>
          <p:cNvSpPr txBox="1">
            <a:spLocks/>
          </p:cNvSpPr>
          <p:nvPr/>
        </p:nvSpPr>
        <p:spPr>
          <a:xfrm>
            <a:off x="5971872" y="2048933"/>
            <a:ext cx="6220128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2. Subprograms and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506967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2</a:t>
            </a:r>
            <a:r>
              <a:rPr lang="tr-TR" b="1" dirty="0">
                <a:solidFill>
                  <a:srgbClr val="FFFF00"/>
                </a:solidFill>
              </a:rPr>
              <a:t>.1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Subprogram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2</a:t>
            </a:r>
            <a:r>
              <a:rPr lang="en-US" b="1" dirty="0">
                <a:solidFill>
                  <a:srgbClr val="FFFF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2</a:t>
            </a:r>
            <a:r>
              <a:rPr lang="en-US" b="1" dirty="0">
                <a:solidFill>
                  <a:srgbClr val="FFFF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FF00"/>
                </a:solidFill>
              </a:rPr>
              <a:t>2</a:t>
            </a:r>
            <a:r>
              <a:rPr lang="en-US" b="1" dirty="0">
                <a:solidFill>
                  <a:srgbClr val="FFFF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FF00"/>
                </a:solidFill>
              </a:rPr>
              <a:t>2</a:t>
            </a:r>
            <a:r>
              <a:rPr lang="tr-TR" b="1" dirty="0">
                <a:solidFill>
                  <a:srgbClr val="FFFF00"/>
                </a:solidFill>
              </a:rPr>
              <a:t>.5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2</a:t>
            </a:r>
            <a:r>
              <a:rPr lang="tr-TR" b="1" dirty="0">
                <a:solidFill>
                  <a:srgbClr val="FFFF00"/>
                </a:solidFill>
              </a:rPr>
              <a:t>.</a:t>
            </a:r>
            <a:r>
              <a:rPr lang="en-GB" b="1" dirty="0">
                <a:solidFill>
                  <a:srgbClr val="FFFF00"/>
                </a:solidFill>
              </a:rPr>
              <a:t>6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FF00"/>
                </a:solidFill>
              </a:rPr>
              <a:t>2</a:t>
            </a:r>
            <a:r>
              <a:rPr lang="tr-TR" b="1" dirty="0">
                <a:solidFill>
                  <a:srgbClr val="FFFF00"/>
                </a:solidFill>
              </a:rPr>
              <a:t>.</a:t>
            </a:r>
            <a:r>
              <a:rPr lang="en-GB" b="1" dirty="0">
                <a:solidFill>
                  <a:srgbClr val="FFFF00"/>
                </a:solidFill>
              </a:rPr>
              <a:t>7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  <a:endParaRPr lang="tr-TR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576695-6F98-B2DD-F4AA-05D0BB796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8" y="10"/>
            <a:ext cx="5982231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1 and 2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Mert Ecevit</a:t>
            </a:r>
            <a:endParaRPr lang="en-US" sz="6000" b="1" i="1" dirty="0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6036-D183-9D2E-5DE2-C3BE894FC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8378EB-9D84-604F-2F9E-DD578237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53" y="1182732"/>
            <a:ext cx="9041980" cy="11428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tw cen mt (body)"/>
                <a:cs typeface="Times New Roman"/>
              </a:rPr>
              <a:t>     Components act as templates for modules or logic blocks that can be instantiated multiple times in a design. This allows reusability and modular design.</a:t>
            </a:r>
            <a:endParaRPr lang="en-US" dirty="0">
              <a:cs typeface="Times New Roman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700" b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  <a:latin typeface="Tw Cen MT" panose="020B0602020104020603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D5E29-91B0-8B51-BC91-B37566A6F3E7}"/>
              </a:ext>
            </a:extLst>
          </p:cNvPr>
          <p:cNvSpPr txBox="1">
            <a:spLocks/>
          </p:cNvSpPr>
          <p:nvPr/>
        </p:nvSpPr>
        <p:spPr bwMode="auto">
          <a:xfrm>
            <a:off x="0" y="248238"/>
            <a:ext cx="12192000" cy="54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  <a:latin typeface="Tw Cen MT (Body)"/>
                <a:cs typeface="Times New Roman"/>
              </a:rPr>
              <a:t> 			COMPONENT DECLARATIONS</a:t>
            </a:r>
            <a:endParaRPr lang="en-US" sz="44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GB" sz="4400" b="1" i="1" dirty="0">
              <a:latin typeface="Tw Cen MT (Body)"/>
              <a:cs typeface="Times New Roman"/>
            </a:endParaRPr>
          </a:p>
        </p:txBody>
      </p:sp>
      <p:pic>
        <p:nvPicPr>
          <p:cNvPr id="2" name="Resim 1" descr="metin, ekran görüntüsü, ekran, görüntüleme, yazı tipi içeren bir resim&#10;&#10;Açıklama otomatik olarak oluşturuldu">
            <a:extLst>
              <a:ext uri="{FF2B5EF4-FFF2-40B4-BE49-F238E27FC236}">
                <a16:creationId xmlns:a16="http://schemas.microsoft.com/office/drawing/2014/main" id="{2F80233E-02AF-CA49-747E-D75C4162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84" y="2171610"/>
            <a:ext cx="9694832" cy="43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6036-D183-9D2E-5DE2-C3BE894FC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D5E29-91B0-8B51-BC91-B37566A6F3E7}"/>
              </a:ext>
            </a:extLst>
          </p:cNvPr>
          <p:cNvSpPr txBox="1">
            <a:spLocks/>
          </p:cNvSpPr>
          <p:nvPr/>
        </p:nvSpPr>
        <p:spPr bwMode="auto">
          <a:xfrm>
            <a:off x="0" y="375238"/>
            <a:ext cx="12192000" cy="80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  <a:latin typeface="Tw Cen MT (Body)"/>
                <a:cs typeface="Times New Roman"/>
              </a:rPr>
              <a:t> 			GROUP DECLARATIONS</a:t>
            </a:r>
            <a:endParaRPr lang="en-US" sz="44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4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EBB759-B4BD-78CA-0555-675FCD66791A}"/>
              </a:ext>
            </a:extLst>
          </p:cNvPr>
          <p:cNvSpPr txBox="1">
            <a:spLocks/>
          </p:cNvSpPr>
          <p:nvPr/>
        </p:nvSpPr>
        <p:spPr>
          <a:xfrm>
            <a:off x="1350853" y="1182732"/>
            <a:ext cx="9041980" cy="1142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tw cen mt (body)"/>
                <a:cs typeface="Times New Roman"/>
              </a:rPr>
              <a:t>      Groups in VHDL are used to collect related signals or ports, especially helpful for organization or hierarchical designs.</a:t>
            </a:r>
            <a:endParaRPr lang="en-US" dirty="0">
              <a:cs typeface="Times New Roman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7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  <a:latin typeface="Tw Cen MT" panose="020B0602020104020603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8" name="Resim 7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051ED22-A215-4B46-EA1A-1DD4AAAA2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13" y="2017602"/>
            <a:ext cx="6218208" cy="45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09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D68F-DBCB-3745-39CC-9867FF85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1BA3A-A244-B4BE-747B-EAC1C990A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729" y="514766"/>
            <a:ext cx="6215364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5</a:t>
            </a:r>
            <a:r>
              <a:rPr lang="tr-TR" b="1" dirty="0">
                <a:solidFill>
                  <a:srgbClr val="FFFF00"/>
                </a:solidFill>
              </a:rPr>
              <a:t>.1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Attribute Specification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FF00"/>
                </a:solidFill>
              </a:rPr>
              <a:t>  </a:t>
            </a:r>
            <a:r>
              <a:rPr lang="tr-TR" b="1" dirty="0">
                <a:solidFill>
                  <a:srgbClr val="FFFF00"/>
                </a:solidFill>
              </a:rPr>
              <a:t> </a:t>
            </a:r>
            <a:r>
              <a:rPr lang="en-GB" b="1" dirty="0">
                <a:solidFill>
                  <a:srgbClr val="FFFF00"/>
                </a:solidFill>
              </a:rPr>
              <a:t>5</a:t>
            </a:r>
            <a:r>
              <a:rPr lang="tr-TR" b="1" dirty="0">
                <a:solidFill>
                  <a:srgbClr val="FFFF00"/>
                </a:solidFill>
              </a:rPr>
              <a:t>.</a:t>
            </a:r>
            <a:r>
              <a:rPr lang="en-GB" b="1" dirty="0">
                <a:solidFill>
                  <a:srgbClr val="FFFF00"/>
                </a:solidFill>
              </a:rPr>
              <a:t>2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Configuration Specification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endParaRPr lang="en-GB" b="1" dirty="0">
              <a:solidFill>
                <a:srgbClr val="FFFF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FF00"/>
                </a:solidFill>
              </a:rPr>
              <a:t> </a:t>
            </a:r>
            <a:r>
              <a:rPr lang="en-GB" b="1" dirty="0">
                <a:solidFill>
                  <a:srgbClr val="FFFF00"/>
                </a:solidFill>
              </a:rPr>
              <a:t>  5</a:t>
            </a:r>
            <a:r>
              <a:rPr lang="tr-TR" b="1" dirty="0">
                <a:solidFill>
                  <a:srgbClr val="FFFF00"/>
                </a:solidFill>
              </a:rPr>
              <a:t>.</a:t>
            </a:r>
            <a:r>
              <a:rPr lang="en-GB" b="1" dirty="0">
                <a:solidFill>
                  <a:srgbClr val="FFFF00"/>
                </a:solidFill>
              </a:rPr>
              <a:t>3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Disconnection Specification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FAD4B6-E347-C48A-3E3F-0C1E08D4D481}"/>
              </a:ext>
            </a:extLst>
          </p:cNvPr>
          <p:cNvSpPr txBox="1">
            <a:spLocks/>
          </p:cNvSpPr>
          <p:nvPr/>
        </p:nvSpPr>
        <p:spPr>
          <a:xfrm>
            <a:off x="5971873" y="0"/>
            <a:ext cx="6485466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5. SPECIFICATIONS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2F5E4F-49E5-9643-50FD-B00324CCB015}"/>
              </a:ext>
            </a:extLst>
          </p:cNvPr>
          <p:cNvSpPr txBox="1">
            <a:spLocks/>
          </p:cNvSpPr>
          <p:nvPr/>
        </p:nvSpPr>
        <p:spPr>
          <a:xfrm>
            <a:off x="5971872" y="2048933"/>
            <a:ext cx="6220128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6. NAMES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00538C-AD52-3A6D-259A-737AF92F59EC}"/>
              </a:ext>
            </a:extLst>
          </p:cNvPr>
          <p:cNvSpPr txBox="1">
            <a:spLocks/>
          </p:cNvSpPr>
          <p:nvPr/>
        </p:nvSpPr>
        <p:spPr>
          <a:xfrm>
            <a:off x="5971871" y="2506967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6</a:t>
            </a:r>
            <a:r>
              <a:rPr lang="tr-TR" b="1" dirty="0">
                <a:solidFill>
                  <a:srgbClr val="FFFF00"/>
                </a:solidFill>
              </a:rPr>
              <a:t>.1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6</a:t>
            </a:r>
            <a:r>
              <a:rPr lang="en-US" b="1" dirty="0">
                <a:solidFill>
                  <a:srgbClr val="FFFF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Simple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6</a:t>
            </a:r>
            <a:r>
              <a:rPr lang="en-US" b="1" dirty="0">
                <a:solidFill>
                  <a:srgbClr val="FFFF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Selected Names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FF00"/>
                </a:solidFill>
              </a:rPr>
              <a:t>6</a:t>
            </a:r>
            <a:r>
              <a:rPr lang="en-US" b="1" dirty="0">
                <a:solidFill>
                  <a:srgbClr val="FFFF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FF00"/>
                </a:solidFill>
              </a:rPr>
              <a:t>6</a:t>
            </a:r>
            <a:r>
              <a:rPr lang="tr-TR" b="1" dirty="0">
                <a:solidFill>
                  <a:srgbClr val="FFFF00"/>
                </a:solidFill>
              </a:rPr>
              <a:t>.5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Slice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6</a:t>
            </a:r>
            <a:r>
              <a:rPr lang="tr-TR" b="1" dirty="0">
                <a:solidFill>
                  <a:srgbClr val="FFFF00"/>
                </a:solidFill>
              </a:rPr>
              <a:t>.</a:t>
            </a:r>
            <a:r>
              <a:rPr lang="en-GB" b="1" dirty="0">
                <a:solidFill>
                  <a:srgbClr val="FFFF00"/>
                </a:solidFill>
              </a:rPr>
              <a:t>6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Attribute Names	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D5FD3395-5EB5-E211-4B18-2F96773E98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8" y="10"/>
            <a:ext cx="5982231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6A4217B-56DB-7AFF-A4F7-8EB5F903142C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5 and 6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Seyit Ko</a:t>
            </a:r>
            <a:r>
              <a:rPr lang="tr-TR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ç</a:t>
            </a:r>
            <a:r>
              <a:rPr lang="en-GB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ak</a:t>
            </a:r>
            <a:endParaRPr lang="en-US" sz="6000" b="1" i="1" dirty="0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2545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739588" y="433631"/>
            <a:ext cx="10934437" cy="84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tr-TR" sz="4800" b="1" i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5. SPECIFICATIONS</a:t>
            </a:r>
            <a:endParaRPr lang="en-GB" sz="4800" b="1" i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78071"/>
            <a:ext cx="11156049" cy="118274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VHDL,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Specifications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define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associated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entity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a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three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main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specifications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Attribute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Specifications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Disconnection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Specification</a:t>
            </a:r>
            <a:endParaRPr lang="tr-TR" sz="28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005B8-DF57-DEB8-5864-4CB4DB1198A4}"/>
              </a:ext>
            </a:extLst>
          </p:cNvPr>
          <p:cNvSpPr txBox="1">
            <a:spLocks/>
          </p:cNvSpPr>
          <p:nvPr/>
        </p:nvSpPr>
        <p:spPr>
          <a:xfrm>
            <a:off x="517975" y="2649070"/>
            <a:ext cx="10495166" cy="420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tr-TR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ttributes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 feature of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allow you to extract additional information about an object 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ttributes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also allow you to assign additional information to objects in your design description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attributes is a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value, function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a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endParaRPr lang="tr-TR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applies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unnamed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specified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applies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specified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tr-TR" dirty="0">
                <a:solidFill>
                  <a:srgbClr val="FFFF00"/>
                </a:solidFill>
              </a:rPr>
            </a:br>
            <a:br>
              <a:rPr lang="tr-TR" dirty="0"/>
            </a:br>
            <a:br>
              <a:rPr lang="tr-TR" dirty="0"/>
            </a:br>
            <a:endParaRPr lang="tr-T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63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0F737-AA57-8492-4206-F17B5DA2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EB5054-BB94-F61B-10CC-36211CB6064F}"/>
              </a:ext>
            </a:extLst>
          </p:cNvPr>
          <p:cNvSpPr txBox="1">
            <a:spLocks/>
          </p:cNvSpPr>
          <p:nvPr/>
        </p:nvSpPr>
        <p:spPr>
          <a:xfrm>
            <a:off x="1141412" y="636588"/>
            <a:ext cx="5265550" cy="5912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Attribute Specification</a:t>
            </a:r>
          </a:p>
          <a:p>
            <a:pPr marL="0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PIN_NO attribute is assigned as 10 and </a:t>
            </a:r>
            <a:r>
              <a:rPr lang="tr-T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for the CIN and COUT signals, respectively.</a:t>
            </a:r>
            <a:endParaRPr lang="tr-T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LOCATION attribute is set to (10,15) for ADDER1 and (25,77) for other components.</a:t>
            </a:r>
            <a:endParaRPr lang="tr-T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CAPACITANCE attribute is assigned as 15 pF to all signals.</a:t>
            </a:r>
            <a:endParaRPr lang="tr-T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attribute is applied to the G1 group with the value "74LS152".</a:t>
            </a:r>
            <a:endParaRPr lang="tr-T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RISING_DELAY attribute is set to 7.2 ns for the C2Q group.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9FEBE0E0-0427-7FBB-3927-9208D159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811" y="998538"/>
            <a:ext cx="4767305" cy="275542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903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A61426-0813-0FEE-C4BB-1E6F7A17CFF7}"/>
              </a:ext>
            </a:extLst>
          </p:cNvPr>
          <p:cNvSpPr txBox="1">
            <a:spLocks/>
          </p:cNvSpPr>
          <p:nvPr/>
        </p:nvSpPr>
        <p:spPr>
          <a:xfrm>
            <a:off x="1141412" y="636588"/>
            <a:ext cx="10382717" cy="5912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Specification</a:t>
            </a:r>
          </a:p>
          <a:p>
            <a:pPr marL="457200" lvl="1"/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VHDL configuration specification defines how instances of a specific component are connected and used in a design.</a:t>
            </a:r>
            <a:endParaRPr lang="tr-TR" sz="16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/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associates component instances with binding information, determining the role of the component within the design structure.</a:t>
            </a:r>
            <a:endParaRPr lang="tr-TR" sz="16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endParaRPr lang="tr-TR" sz="16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/>
            <a:r>
              <a:rPr lang="en-US" sz="1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 Binding Indication: </a:t>
            </a:r>
            <a:r>
              <a:rPr lang="en-US" sz="1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the entity or configuration a component instance will link to in the design.</a:t>
            </a:r>
          </a:p>
          <a:p>
            <a:pPr marL="457200" lvl="1"/>
            <a:r>
              <a:rPr lang="en-US" sz="1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5.2.1.1 Entity Aspect: </a:t>
            </a:r>
            <a:r>
              <a:rPr lang="en-US" sz="1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Identifies the specific entity a component instance is bound to, making the link explicit.</a:t>
            </a:r>
          </a:p>
          <a:p>
            <a:pPr marL="457200" lvl="1"/>
            <a:r>
              <a:rPr lang="en-US" sz="1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5.2.1.2 Generic Map and Port Map Aspects: </a:t>
            </a:r>
            <a:r>
              <a:rPr lang="en-US" sz="1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Specifies values or signals for generics and ports using generic map and port map.</a:t>
            </a:r>
          </a:p>
          <a:p>
            <a:pPr marL="457200" lvl="1"/>
            <a:r>
              <a:rPr lang="en-US" sz="1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5.2.2 Default Binding Indication:</a:t>
            </a:r>
            <a:r>
              <a:rPr lang="en-US" sz="1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Determines the entity or configuration used when no explicit binding is provided, following VHDL’s default rules.</a:t>
            </a:r>
            <a:br>
              <a:rPr lang="en-US" sz="1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2803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A129C2-6FD6-BB30-3963-2CB0F5AC910E}"/>
              </a:ext>
            </a:extLst>
          </p:cNvPr>
          <p:cNvSpPr txBox="1">
            <a:spLocks/>
          </p:cNvSpPr>
          <p:nvPr/>
        </p:nvSpPr>
        <p:spPr>
          <a:xfrm>
            <a:off x="1185863" y="630722"/>
            <a:ext cx="5064167" cy="5770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Configuration Specification</a:t>
            </a:r>
          </a:p>
          <a:p>
            <a:pPr marL="457200" lvl="1"/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Binding Indication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statements entity WORK.XOR_GATE(Behavior) and entity WORK.AND_GATE(Behavior) show the primary binding indications for the component instances L1 and L2</a:t>
            </a:r>
          </a:p>
          <a:p>
            <a:pPr marL="457200" lvl="1"/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/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Aspect: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WORK.XOR_GATE(Behavior) and WORK.AND_GATE(Behavior) are used as entity aspects for L1 and L2</a:t>
            </a:r>
          </a:p>
          <a:p>
            <a:pPr marL="457200" lvl="1"/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Map and Port Map Aspects:</a:t>
            </a:r>
          </a:p>
          <a:p>
            <a:pPr marL="914400" lvl="2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Statements like generic map (3 ns, 3 ns) and port map (I1 =&gt; I1, I2 =&gt; I2, O =&gt; O) define the generic and port map aspects for L1</a:t>
            </a:r>
          </a:p>
          <a:p>
            <a:pPr marL="914400" lvl="2"/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eneric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map (3 ns, 4 ns) and port map (I1, open, O) specify the generic and port map aspects for L2</a:t>
            </a:r>
          </a:p>
          <a:p>
            <a:pPr marL="457200" lvl="1"/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Incremental Binding Indication: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configuration Different, incremental binding is applied to rebind generics for L1 and L2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/>
            </a:br>
            <a:endParaRPr lang="en-US" sz="14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7A960E6-E17C-7AED-98D4-2314D4C2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6" y="2846180"/>
            <a:ext cx="4951411" cy="365166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23DD8D7-D80F-A07B-9CA5-8B15A06E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6" y="671338"/>
            <a:ext cx="4951411" cy="20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89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1F539B-EF42-8223-FBE0-4663F6ECE1AB}"/>
              </a:ext>
            </a:extLst>
          </p:cNvPr>
          <p:cNvSpPr txBox="1">
            <a:spLocks/>
          </p:cNvSpPr>
          <p:nvPr/>
        </p:nvSpPr>
        <p:spPr>
          <a:xfrm>
            <a:off x="1185863" y="630721"/>
            <a:ext cx="10230690" cy="6092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Disconnection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Specification</a:t>
            </a:r>
          </a:p>
          <a:p>
            <a:pPr marL="457200" lvl="1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disconnection specification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defines the time delay after which the driver of a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guarded signal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automatically disconnect. It controls how long a signal remains active before it is disconnected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/>
            <a:r>
              <a:rPr lang="tr-T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SIGNAL</a:t>
            </a:r>
          </a:p>
          <a:p>
            <a:pPr marL="914400" lvl="2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simple, scalar signal, like SIGNAL_A, a disconnection specification might look like this:</a:t>
            </a:r>
          </a:p>
          <a:p>
            <a:pPr marL="685800" lvl="2" indent="0">
              <a:buNone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--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 SIGNAL_A: BIT after 10 ns;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2" indent="-285750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means SIGNAL_A remains active for 10 ns, then disconnects.</a:t>
            </a:r>
          </a:p>
          <a:p>
            <a:pPr marL="457200" lvl="1"/>
            <a:r>
              <a:rPr lang="tr-T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SIGNAL</a:t>
            </a:r>
          </a:p>
          <a:p>
            <a:pPr marL="914400" lvl="2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composite signal (e.g., BIT_VECTOR), each element can have its own disconnection time.</a:t>
            </a:r>
          </a:p>
          <a:p>
            <a:pPr marL="685800" lvl="2" indent="0">
              <a:buNone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--disconnect SIGNAL_B: BIT_VECTOR(3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 after 15 ns;</a:t>
            </a:r>
          </a:p>
          <a:p>
            <a:pPr marL="914400" lvl="2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bit of SIGNAL_B (SIGNAL_B(3), SIGNAL_B(2), SIGNAL_B(1), SIGNAL_B(0)) will disconnect after 15 ns.</a:t>
            </a:r>
          </a:p>
          <a:p>
            <a:pPr marL="914400" lvl="2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disconnection occurs in parallel for all bits; they all disconnect 15 ns after activation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4117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1F1ADEAE-4917-4D53-762C-EA7235985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76" y="1484816"/>
            <a:ext cx="6907306" cy="5113207"/>
          </a:xfrm>
        </p:spPr>
        <p:txBody>
          <a:bodyPr>
            <a:noAutofit/>
          </a:bodyPr>
          <a:lstStyle/>
          <a:p>
            <a:pPr marL="571500" lvl="1" indent="-342900"/>
            <a:r>
              <a:rPr lang="tr-TR" dirty="0">
                <a:solidFill>
                  <a:srgbClr val="FFFF00"/>
                </a:solidFill>
              </a:rPr>
              <a:t>6.1,2 Simple </a:t>
            </a:r>
            <a:r>
              <a:rPr lang="tr-TR" dirty="0" err="1">
                <a:solidFill>
                  <a:srgbClr val="FFFF00"/>
                </a:solidFill>
              </a:rPr>
              <a:t>Names</a:t>
            </a:r>
            <a:endParaRPr lang="tr-TR" dirty="0">
              <a:solidFill>
                <a:srgbClr val="FFFF00"/>
              </a:solidFill>
            </a:endParaRPr>
          </a:p>
          <a:p>
            <a:pPr marL="571500" lvl="1" indent="-342900"/>
            <a:r>
              <a:rPr lang="en-US" dirty="0">
                <a:solidFill>
                  <a:schemeClr val="bg1"/>
                </a:solidFill>
              </a:rPr>
              <a:t>In code, names refer to various entities like objects, values, methods, attributes, or slices. Simple names directly identify an entity, while selected names indicate a sub-element.</a:t>
            </a:r>
            <a:endParaRPr lang="tr-TR" dirty="0">
              <a:solidFill>
                <a:schemeClr val="bg1"/>
              </a:solidFill>
            </a:endParaRPr>
          </a:p>
          <a:p>
            <a:pPr marL="571500" lvl="1" indent="-342900"/>
            <a:r>
              <a:rPr lang="en-US" dirty="0">
                <a:solidFill>
                  <a:schemeClr val="bg1"/>
                </a:solidFill>
              </a:rPr>
              <a:t>Static names are fixed and evaluated at compile time, whereas dynamic names are evaluated at runtime and contain variable data.</a:t>
            </a:r>
            <a:endParaRPr lang="tr-TR" dirty="0">
              <a:solidFill>
                <a:schemeClr val="bg1"/>
              </a:solidFill>
            </a:endParaRPr>
          </a:p>
          <a:p>
            <a:pPr marL="571500" lvl="1" indent="-342900"/>
            <a:r>
              <a:rPr lang="en-US" dirty="0">
                <a:solidFill>
                  <a:schemeClr val="bg1"/>
                </a:solidFill>
              </a:rPr>
              <a:t>A simple name is the identifier associated with an entity, function, procedure, or package during its declaration. This identifier is used to reference the entity throughout the code.</a:t>
            </a:r>
            <a:endParaRPr lang="tr-TR" dirty="0">
              <a:solidFill>
                <a:schemeClr val="bg1"/>
              </a:solidFill>
            </a:endParaRPr>
          </a:p>
          <a:p>
            <a:pPr marL="571500" lvl="1" indent="-342900"/>
            <a:r>
              <a:rPr lang="en-US" dirty="0">
                <a:solidFill>
                  <a:schemeClr val="bg1"/>
                </a:solidFill>
              </a:rPr>
              <a:t>The evaluation of a simple name only serves to identify the entity it denotes; it has no other side effects or functionality.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B991B13-ABB5-C25A-7198-EB714170CC5F}"/>
              </a:ext>
            </a:extLst>
          </p:cNvPr>
          <p:cNvSpPr txBox="1">
            <a:spLocks/>
          </p:cNvSpPr>
          <p:nvPr/>
        </p:nvSpPr>
        <p:spPr bwMode="auto">
          <a:xfrm>
            <a:off x="0" y="532243"/>
            <a:ext cx="11880213" cy="84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800" b="1" i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</a:t>
            </a: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6. NAMES</a:t>
            </a:r>
            <a:endParaRPr lang="en-GB" sz="44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ACED99-B8C7-88FA-6D7B-E3D23949E3D5}"/>
              </a:ext>
            </a:extLst>
          </p:cNvPr>
          <p:cNvSpPr txBox="1">
            <a:spLocks/>
          </p:cNvSpPr>
          <p:nvPr/>
        </p:nvSpPr>
        <p:spPr>
          <a:xfrm>
            <a:off x="7853082" y="1484817"/>
            <a:ext cx="3608294" cy="3176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/>
            <a:r>
              <a:rPr lang="en-US" dirty="0">
                <a:solidFill>
                  <a:schemeClr val="bg1"/>
                </a:solidFill>
              </a:rPr>
              <a:t>entity </a:t>
            </a:r>
            <a:r>
              <a:rPr lang="en-US" b="1" dirty="0" err="1">
                <a:solidFill>
                  <a:schemeClr val="bg1"/>
                </a:solidFill>
              </a:rPr>
              <a:t>LED_Controller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</a:t>
            </a:r>
            <a:r>
              <a:rPr lang="tr-TR" dirty="0">
                <a:solidFill>
                  <a:schemeClr val="bg1"/>
                </a:solidFill>
              </a:rPr>
              <a:t> </a:t>
            </a:r>
          </a:p>
          <a:p>
            <a:pPr marL="228600" lvl="1" indent="0">
              <a:buNone/>
            </a:pPr>
            <a:r>
              <a:rPr lang="tr-TR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--</a:t>
            </a:r>
            <a:r>
              <a:rPr lang="tr-TR" dirty="0">
                <a:solidFill>
                  <a:schemeClr val="bg1"/>
                </a:solidFill>
              </a:rPr>
              <a:t>Content</a:t>
            </a:r>
          </a:p>
          <a:p>
            <a:pPr marL="228600" lvl="1" indent="0">
              <a:buNone/>
            </a:pPr>
            <a:r>
              <a:rPr lang="tr-TR" dirty="0">
                <a:solidFill>
                  <a:schemeClr val="bg1"/>
                </a:solidFill>
              </a:rPr>
              <a:t>     </a:t>
            </a:r>
            <a:r>
              <a:rPr lang="en-US" dirty="0">
                <a:solidFill>
                  <a:schemeClr val="bg1"/>
                </a:solidFill>
              </a:rPr>
              <a:t>end </a:t>
            </a:r>
            <a:r>
              <a:rPr lang="en-US" b="1" dirty="0" err="1">
                <a:solidFill>
                  <a:schemeClr val="bg1"/>
                </a:solidFill>
              </a:rPr>
              <a:t>LED_Controller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tr-TR" dirty="0">
              <a:solidFill>
                <a:schemeClr val="bg1"/>
              </a:solidFill>
            </a:endParaRPr>
          </a:p>
          <a:p>
            <a:pPr marL="571500" lvl="1" indent="-342900"/>
            <a:r>
              <a:rPr lang="tr-TR" dirty="0" err="1">
                <a:solidFill>
                  <a:schemeClr val="bg1"/>
                </a:solidFill>
              </a:rPr>
              <a:t>In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this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example</a:t>
            </a:r>
            <a:r>
              <a:rPr lang="tr-TR" dirty="0">
                <a:solidFill>
                  <a:schemeClr val="bg1"/>
                </a:solidFill>
              </a:rPr>
              <a:t>, LED_CONTROLLER is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SIMPLE NAME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entity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8660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2435AD05-DDE5-1FCC-8C84-7E6F9924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988" y="460018"/>
            <a:ext cx="10938024" cy="4129911"/>
          </a:xfrm>
        </p:spPr>
        <p:txBody>
          <a:bodyPr>
            <a:noAutofit/>
          </a:bodyPr>
          <a:lstStyle/>
          <a:p>
            <a:pPr marL="571500" lvl="1" indent="-342900"/>
            <a:r>
              <a:rPr lang="tr-TR" dirty="0">
                <a:solidFill>
                  <a:srgbClr val="FFFF00"/>
                </a:solidFill>
              </a:rPr>
              <a:t>6.3 </a:t>
            </a:r>
            <a:r>
              <a:rPr lang="tr-TR" dirty="0" err="1">
                <a:solidFill>
                  <a:srgbClr val="FFFF00"/>
                </a:solidFill>
              </a:rPr>
              <a:t>Selected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Names</a:t>
            </a:r>
            <a:endParaRPr lang="tr-TR" dirty="0">
              <a:solidFill>
                <a:srgbClr val="FFFF00"/>
              </a:solidFill>
            </a:endParaRPr>
          </a:p>
          <a:p>
            <a:pPr marL="571500" lvl="1" indent="-342900"/>
            <a:r>
              <a:rPr lang="en-US" dirty="0">
                <a:solidFill>
                  <a:schemeClr val="bg1"/>
                </a:solidFill>
              </a:rPr>
              <a:t>Selected names are used to refer to an entity that is declared within another entity or a design library</a:t>
            </a:r>
            <a:endParaRPr lang="tr-TR" dirty="0">
              <a:solidFill>
                <a:schemeClr val="bg1"/>
              </a:solidFill>
            </a:endParaRPr>
          </a:p>
          <a:p>
            <a:pPr marL="6858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library IEEE; </a:t>
            </a:r>
            <a:endParaRPr lang="tr-TR" sz="2000" dirty="0">
              <a:solidFill>
                <a:schemeClr val="bg1"/>
              </a:solidFill>
            </a:endParaRPr>
          </a:p>
          <a:p>
            <a:pPr marL="685800" lvl="2" indent="0">
              <a:buNone/>
            </a:pPr>
            <a:r>
              <a:rPr lang="tr-TR" sz="2000" dirty="0">
                <a:solidFill>
                  <a:schemeClr val="bg1"/>
                </a:solidFill>
              </a:rPr>
              <a:t>u</a:t>
            </a:r>
            <a:r>
              <a:rPr lang="en-US" sz="2000" dirty="0">
                <a:solidFill>
                  <a:schemeClr val="bg1"/>
                </a:solidFill>
              </a:rPr>
              <a:t>se IEEE.STD_LOGIC_1164.ALL;</a:t>
            </a:r>
            <a:r>
              <a:rPr lang="tr-TR" sz="2000" dirty="0">
                <a:solidFill>
                  <a:schemeClr val="bg1"/>
                </a:solidFill>
              </a:rPr>
              <a:t>  </a:t>
            </a:r>
          </a:p>
          <a:p>
            <a:pPr marL="971550" lvl="2" indent="-285750">
              <a:buFont typeface="Wingdings" panose="05000000000000000000" pitchFamily="2" charset="2"/>
              <a:buChar char="n"/>
            </a:pPr>
            <a:r>
              <a:rPr lang="tr-TR" sz="2000" dirty="0">
                <a:solidFill>
                  <a:schemeClr val="bg1"/>
                </a:solidFill>
              </a:rPr>
              <a:t>Here, IEEE.STD_LOGIC_1164 is a </a:t>
            </a:r>
            <a:r>
              <a:rPr lang="tr-TR" sz="2000" dirty="0" err="1">
                <a:solidFill>
                  <a:schemeClr val="bg1"/>
                </a:solidFill>
              </a:rPr>
              <a:t>selected</a:t>
            </a:r>
            <a:r>
              <a:rPr lang="tr-TR" sz="2000" dirty="0">
                <a:solidFill>
                  <a:schemeClr val="bg1"/>
                </a:solidFill>
              </a:rPr>
              <a:t> name. IEEE </a:t>
            </a:r>
            <a:r>
              <a:rPr lang="tr-TR" sz="2000" dirty="0" err="1">
                <a:solidFill>
                  <a:schemeClr val="bg1"/>
                </a:solidFill>
              </a:rPr>
              <a:t>prefix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and</a:t>
            </a:r>
            <a:r>
              <a:rPr lang="tr-TR" sz="2000" dirty="0">
                <a:solidFill>
                  <a:schemeClr val="bg1"/>
                </a:solidFill>
              </a:rPr>
              <a:t> STD_LOGIC_1164 is </a:t>
            </a:r>
            <a:r>
              <a:rPr lang="tr-TR" sz="2000" dirty="0" err="1">
                <a:solidFill>
                  <a:schemeClr val="bg1"/>
                </a:solidFill>
              </a:rPr>
              <a:t>the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suffix</a:t>
            </a:r>
            <a:endParaRPr lang="tr-TR" sz="2000" dirty="0">
              <a:solidFill>
                <a:schemeClr val="bg1"/>
              </a:solidFill>
            </a:endParaRPr>
          </a:p>
          <a:p>
            <a:pPr marL="571500" lvl="1" indent="-342900"/>
            <a:r>
              <a:rPr lang="tr-TR" dirty="0" err="1">
                <a:solidFill>
                  <a:schemeClr val="bg1"/>
                </a:solidFill>
              </a:rPr>
              <a:t>Selected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names</a:t>
            </a:r>
            <a:r>
              <a:rPr lang="tr-TR" dirty="0">
                <a:solidFill>
                  <a:schemeClr val="bg1"/>
                </a:solidFill>
              </a:rPr>
              <a:t> can Access </a:t>
            </a:r>
            <a:r>
              <a:rPr lang="tr-TR" dirty="0" err="1">
                <a:solidFill>
                  <a:schemeClr val="bg1"/>
                </a:solidFill>
              </a:rPr>
              <a:t>elements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within</a:t>
            </a:r>
            <a:r>
              <a:rPr lang="tr-TR" dirty="0">
                <a:solidFill>
                  <a:schemeClr val="bg1"/>
                </a:solidFill>
              </a:rPr>
              <a:t> a </a:t>
            </a:r>
            <a:r>
              <a:rPr lang="tr-TR" dirty="0" err="1">
                <a:solidFill>
                  <a:schemeClr val="bg1"/>
                </a:solidFill>
              </a:rPr>
              <a:t>record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type</a:t>
            </a:r>
            <a:endParaRPr lang="tr-TR" dirty="0">
              <a:solidFill>
                <a:schemeClr val="bg1"/>
              </a:solidFill>
            </a:endParaRPr>
          </a:p>
          <a:p>
            <a:pPr marL="571500" lvl="1" indent="-342900"/>
            <a:r>
              <a:rPr lang="tr-TR" dirty="0" err="1">
                <a:solidFill>
                  <a:schemeClr val="bg1"/>
                </a:solidFill>
              </a:rPr>
              <a:t>In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this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case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prefix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should</a:t>
            </a:r>
            <a:r>
              <a:rPr lang="tr-TR" dirty="0">
                <a:solidFill>
                  <a:schemeClr val="bg1"/>
                </a:solidFill>
              </a:rPr>
              <a:t> be an </a:t>
            </a:r>
            <a:r>
              <a:rPr lang="tr-TR" dirty="0" err="1">
                <a:solidFill>
                  <a:schemeClr val="bg1"/>
                </a:solidFill>
              </a:rPr>
              <a:t>object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record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type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suffix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should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specify</a:t>
            </a:r>
            <a:r>
              <a:rPr lang="tr-TR" dirty="0">
                <a:solidFill>
                  <a:schemeClr val="bg1"/>
                </a:solidFill>
              </a:rPr>
              <a:t> an element of </a:t>
            </a:r>
            <a:r>
              <a:rPr lang="tr-TR" dirty="0" err="1">
                <a:solidFill>
                  <a:schemeClr val="bg1"/>
                </a:solidFill>
              </a:rPr>
              <a:t>that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record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86D2D8B-710B-DC6F-5890-90991EA70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53" y="4780582"/>
            <a:ext cx="4706171" cy="170186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D98F030-ACAB-C21E-DCC5-A851B72B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12"/>
          <a:stretch/>
        </p:blipFill>
        <p:spPr>
          <a:xfrm>
            <a:off x="6096000" y="4780582"/>
            <a:ext cx="569815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1674025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entity: The main hardware abstraction, which is a collection of interconnected components</a:t>
            </a: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kumimoji="0" lang="en-US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Entity declaration: Defines the interface between a design entity and its environment</a:t>
            </a: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kumimoji="0" lang="en-US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Ports and generics: Ports provide the input/output connections, while generics offer adjustable constants for the 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075C5A-3EF7-1C9F-7CE4-56A2135457BB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body: Describes the internal operation of a module</a:t>
            </a:r>
            <a:endParaRPr lang="tr-TR" altLang="tr-TR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tr-T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body description: Defines the internal structure, behavior, or dataflow of the design</a:t>
            </a:r>
            <a:endParaRPr lang="tr-TR" altLang="tr-TR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tr-T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components: Can include declarations and concurrent statements</a:t>
            </a:r>
            <a:endParaRPr lang="tr-TR" altLang="tr-TR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tr-T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architectures: Can exist for a single entity, each representing a different implementation with the same interface</a:t>
            </a:r>
            <a:endParaRPr lang="tr-TR" altLang="tr-TR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-592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5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GB" sz="48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en-GB" sz="4800" b="1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1.</a:t>
            </a:r>
            <a:r>
              <a:rPr lang="tr-TR" sz="4800" b="1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8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8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7C0295-F742-413F-32C9-3BB4D520309A}"/>
              </a:ext>
            </a:extLst>
          </p:cNvPr>
          <p:cNvSpPr txBox="1">
            <a:spLocks/>
          </p:cNvSpPr>
          <p:nvPr/>
        </p:nvSpPr>
        <p:spPr bwMode="auto">
          <a:xfrm>
            <a:off x="0" y="292523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5400" b="1" dirty="0">
                <a:solidFill>
                  <a:srgbClr val="FF0000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			</a:t>
            </a:r>
            <a:r>
              <a:rPr lang="en-GB" sz="4800" b="1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1.2</a:t>
            </a:r>
            <a:r>
              <a:rPr lang="en-GB" sz="48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ARCHITECTURE BODIES</a:t>
            </a:r>
            <a:endParaRPr lang="en-GB" sz="48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370316BD-671E-61A3-DED7-95BC9DD62FB5}"/>
              </a:ext>
            </a:extLst>
          </p:cNvPr>
          <p:cNvSpPr txBox="1"/>
          <p:nvPr/>
        </p:nvSpPr>
        <p:spPr>
          <a:xfrm>
            <a:off x="1156448" y="878924"/>
            <a:ext cx="416858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FFFF00"/>
                </a:solidFill>
              </a:rPr>
              <a:t>6.4 </a:t>
            </a:r>
            <a:r>
              <a:rPr lang="tr-TR" sz="2000" dirty="0" err="1">
                <a:solidFill>
                  <a:srgbClr val="FFFF00"/>
                </a:solidFill>
              </a:rPr>
              <a:t>Indexed</a:t>
            </a:r>
            <a:r>
              <a:rPr lang="tr-TR" sz="2000" dirty="0">
                <a:solidFill>
                  <a:srgbClr val="FFFF00"/>
                </a:solidFill>
              </a:rPr>
              <a:t> </a:t>
            </a:r>
            <a:r>
              <a:rPr lang="tr-TR" sz="2000" dirty="0" err="1">
                <a:solidFill>
                  <a:srgbClr val="FFFF00"/>
                </a:solidFill>
              </a:rPr>
              <a:t>Names</a:t>
            </a:r>
            <a:endParaRPr lang="tr-TR" sz="20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FFFF00"/>
              </a:solidFill>
            </a:endParaRPr>
          </a:p>
          <a:p>
            <a:endParaRPr lang="tr-TR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two-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MEMORY is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Memory(3,7)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refers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element at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3,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of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MEMORY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Memory(3,7) is an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is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(3,7)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D4C90F6-EB35-0524-6165-5ACBE0B5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81" y="1394800"/>
            <a:ext cx="3979755" cy="442963"/>
          </a:xfrm>
          <a:prstGeom prst="rect">
            <a:avLst/>
          </a:prstGeom>
        </p:spPr>
      </p:pic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02741969-B668-2FFF-5AE8-69F45598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69" y="878924"/>
            <a:ext cx="5926212" cy="2689029"/>
          </a:xfrm>
        </p:spPr>
        <p:txBody>
          <a:bodyPr>
            <a:noAutofit/>
          </a:bodyPr>
          <a:lstStyle/>
          <a:p>
            <a:pPr marL="571500" lvl="1" indent="-342900"/>
            <a:r>
              <a:rPr lang="tr-TR" dirty="0">
                <a:solidFill>
                  <a:srgbClr val="FFFF00"/>
                </a:solidFill>
              </a:rPr>
              <a:t>6.5 </a:t>
            </a:r>
            <a:r>
              <a:rPr lang="tr-TR" dirty="0" err="1">
                <a:solidFill>
                  <a:srgbClr val="FFFF00"/>
                </a:solidFill>
              </a:rPr>
              <a:t>Slice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Names</a:t>
            </a:r>
            <a:endParaRPr lang="tr-TR" dirty="0">
              <a:solidFill>
                <a:srgbClr val="FFFF00"/>
              </a:solidFill>
            </a:endParaRPr>
          </a:p>
          <a:p>
            <a:pPr marL="571500" lvl="1" indent="-342900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slice has the same type as the array it belongs to (e.g., signal or constant).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342900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slice range must be within the array’s bounds and have the same direction; otherwise, an error occurs.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2D803B62-40FA-EF7A-11B5-C33E129E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344081" cy="18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15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BD750401-1D5B-6F16-8F1A-E52CB7D3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233" y="887889"/>
            <a:ext cx="10004038" cy="5468087"/>
          </a:xfrm>
        </p:spPr>
        <p:txBody>
          <a:bodyPr>
            <a:noAutofit/>
          </a:bodyPr>
          <a:lstStyle/>
          <a:p>
            <a:pPr marL="571500" lvl="1" indent="-342900"/>
            <a:r>
              <a:rPr lang="tr-TR" dirty="0">
                <a:solidFill>
                  <a:srgbClr val="FFFF00"/>
                </a:solidFill>
              </a:rPr>
              <a:t>6.6 </a:t>
            </a:r>
            <a:r>
              <a:rPr lang="tr-TR" dirty="0" err="1">
                <a:solidFill>
                  <a:srgbClr val="FFFF00"/>
                </a:solidFill>
              </a:rPr>
              <a:t>Attribute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Names</a:t>
            </a:r>
            <a:endParaRPr lang="tr-TR" dirty="0">
              <a:solidFill>
                <a:srgbClr val="FFFF00"/>
              </a:solidFill>
            </a:endParaRPr>
          </a:p>
          <a:p>
            <a:pPr marL="571500" lvl="1" indent="-342900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names express a specific attribute (value, function, type, signal, etc.) of an entity and consist of a prefix and an attribute designator.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1" indent="-342900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prefix must be compatible with the attribute designator. For example, some attributes only apply to array or signal types.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1" indent="-342900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attributes may require an additional expression. For user-defined attributes, the prefix cannot denote 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subelement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a slice of an object.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1" indent="-342900"/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662E0C0-1598-B658-27E4-4CEF23EC0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21" y="4020835"/>
            <a:ext cx="918338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6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6E596-AA0F-A7D2-4F90-A919949B4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65B0ED-E299-B153-3B29-3D3E8A24116D}"/>
              </a:ext>
            </a:extLst>
          </p:cNvPr>
          <p:cNvSpPr txBox="1">
            <a:spLocks/>
          </p:cNvSpPr>
          <p:nvPr/>
        </p:nvSpPr>
        <p:spPr>
          <a:xfrm>
            <a:off x="5971873" y="53741"/>
            <a:ext cx="6220126" cy="6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7. Expressions</a:t>
            </a:r>
          </a:p>
          <a:p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86C503-636A-B007-016D-30694669D1C7}"/>
              </a:ext>
            </a:extLst>
          </p:cNvPr>
          <p:cNvSpPr txBox="1">
            <a:spLocks/>
          </p:cNvSpPr>
          <p:nvPr/>
        </p:nvSpPr>
        <p:spPr>
          <a:xfrm>
            <a:off x="5971873" y="397804"/>
            <a:ext cx="6220127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7</a:t>
            </a:r>
            <a:r>
              <a:rPr lang="tr-TR" b="1" dirty="0">
                <a:solidFill>
                  <a:srgbClr val="FFFF00"/>
                </a:solidFill>
              </a:rPr>
              <a:t>.1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Expressions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7.2 </a:t>
            </a:r>
            <a:r>
              <a:rPr lang="en-US" b="1" dirty="0">
                <a:solidFill>
                  <a:schemeClr val="bg1"/>
                </a:solidFill>
              </a:rPr>
              <a:t>Operators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7.3 </a:t>
            </a:r>
            <a:r>
              <a:rPr lang="en-US" b="1" dirty="0">
                <a:solidFill>
                  <a:schemeClr val="bg1"/>
                </a:solidFill>
              </a:rPr>
              <a:t>Operands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rgbClr val="FFFF00"/>
                </a:solidFill>
              </a:rPr>
              <a:t>7.4 </a:t>
            </a:r>
            <a:r>
              <a:rPr lang="en-US" b="1" dirty="0">
                <a:solidFill>
                  <a:schemeClr val="bg1"/>
                </a:solidFill>
              </a:rPr>
              <a:t>Static Expressions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7.5 </a:t>
            </a:r>
            <a:r>
              <a:rPr lang="en-US" b="1" dirty="0">
                <a:solidFill>
                  <a:schemeClr val="bg1"/>
                </a:solidFill>
              </a:rPr>
              <a:t>Universal Expressions</a:t>
            </a:r>
            <a:endParaRPr lang="tr-TR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8BD9E576-16ED-1BBB-D8BF-236F512A3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8" y="10"/>
            <a:ext cx="5982231" cy="685799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5E4A88F8-71CA-1F59-CE0B-8833D9A0119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7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Koray Karakurt</a:t>
            </a:r>
            <a:endParaRPr lang="en-US" sz="6000" b="1" i="1" dirty="0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6975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0E50-B793-CE43-A058-9A92EA51D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2E9AA-59B7-3D99-B816-1F43E7E6FEF0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A2EE35-904A-1A5D-1CDC-1601671D015D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EXPRESSIONS</a:t>
            </a:r>
          </a:p>
          <a:p>
            <a:pPr marL="0" indent="0">
              <a:spcAft>
                <a:spcPts val="1200"/>
              </a:spcAft>
              <a:buNone/>
            </a:pP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8ADE7C4-F559-16EE-D71B-F73DC83A796B}"/>
              </a:ext>
            </a:extLst>
          </p:cNvPr>
          <p:cNvSpPr txBox="1">
            <a:spLocks/>
          </p:cNvSpPr>
          <p:nvPr/>
        </p:nvSpPr>
        <p:spPr>
          <a:xfrm>
            <a:off x="517974" y="738563"/>
            <a:ext cx="11182959" cy="5860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US" sz="19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Expression: A formula defining the computation of a value</a:t>
            </a:r>
          </a:p>
          <a:p>
            <a:pPr lvl="1">
              <a:lnSpc>
                <a:spcPct val="110000"/>
              </a:lnSpc>
            </a:pPr>
            <a:r>
              <a:rPr lang="en-US" sz="19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The type of an expression depends only upon </a:t>
            </a:r>
          </a:p>
          <a:p>
            <a:pPr lvl="2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The types of its operands </a:t>
            </a:r>
          </a:p>
          <a:p>
            <a:pPr lvl="2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On the operators applied</a:t>
            </a:r>
          </a:p>
          <a:p>
            <a:pPr lvl="1">
              <a:lnSpc>
                <a:spcPct val="110000"/>
              </a:lnSpc>
            </a:pPr>
            <a:r>
              <a:rPr lang="en-US" sz="19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Primary: Has a value and a type</a:t>
            </a:r>
            <a:endParaRPr lang="tr-TR" sz="19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92127-CB87-E285-9744-B728110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66" y="1319349"/>
            <a:ext cx="3844700" cy="5409754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51801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32C9-170B-B5BB-7D8D-B6D5D339C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5CDD-9606-50A2-AF96-A0A9AA55C672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3EE3A8B-1887-1E44-FF4B-FE11A11A393F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OPERATORS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  <a:p>
            <a:pPr marL="0" indent="0">
              <a:spcAft>
                <a:spcPts val="1200"/>
              </a:spcAft>
              <a:buNone/>
            </a:pP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8307EF7-1762-3FF8-171D-0E2E5FE459D1}"/>
              </a:ext>
            </a:extLst>
          </p:cNvPr>
          <p:cNvSpPr txBox="1">
            <a:spLocks/>
          </p:cNvSpPr>
          <p:nvPr/>
        </p:nvSpPr>
        <p:spPr>
          <a:xfrm>
            <a:off x="517974" y="738563"/>
            <a:ext cx="11182959" cy="5860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endParaRPr lang="tr-TR" sz="185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The operators that may be used in expressions are defined below:</a:t>
            </a: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6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Each operator belongs to a class of operators, all of which have the same precedence level; the classes of operators are listed in order of increasing precedence</a:t>
            </a:r>
          </a:p>
          <a:p>
            <a:pPr lvl="1">
              <a:lnSpc>
                <a:spcPct val="110000"/>
              </a:lnSpc>
            </a:pP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In general, operands in an expression are evaluated before being associated with operators</a:t>
            </a:r>
          </a:p>
          <a:p>
            <a:pPr lvl="1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3293B-D6C9-4741-C2C5-A8B218C85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15" y="1592475"/>
            <a:ext cx="5144006" cy="201822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8711943-D7AD-8A15-90A0-E29EFB8F0864}"/>
              </a:ext>
            </a:extLst>
          </p:cNvPr>
          <p:cNvSpPr/>
          <p:nvPr/>
        </p:nvSpPr>
        <p:spPr>
          <a:xfrm>
            <a:off x="7072691" y="2242475"/>
            <a:ext cx="714677" cy="2017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F0D6D6-AC71-3AB9-1659-9069996A8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138" y="1933715"/>
            <a:ext cx="4269561" cy="1772406"/>
          </a:xfrm>
          <a:prstGeom prst="rect">
            <a:avLst/>
          </a:prstGeom>
          <a:ln w="34925"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535470-77F8-B6DA-A0E9-0194450D4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812" y="3873841"/>
            <a:ext cx="4900085" cy="1409822"/>
          </a:xfrm>
          <a:prstGeom prst="rect">
            <a:avLst/>
          </a:prstGeom>
          <a:ln w="34925">
            <a:solidFill>
              <a:schemeClr val="bg1"/>
            </a:solidFill>
          </a:ln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CE708514-E662-9507-9F3B-74693518D24D}"/>
              </a:ext>
            </a:extLst>
          </p:cNvPr>
          <p:cNvSpPr/>
          <p:nvPr/>
        </p:nvSpPr>
        <p:spPr>
          <a:xfrm rot="3001642">
            <a:off x="5821798" y="3405789"/>
            <a:ext cx="789080" cy="2017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C576FE-E7DF-42CF-2023-8AA56A1B3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903" y="4481845"/>
            <a:ext cx="4173975" cy="551069"/>
          </a:xfrm>
          <a:prstGeom prst="rect">
            <a:avLst/>
          </a:prstGeom>
          <a:ln w="34925">
            <a:solidFill>
              <a:schemeClr val="bg1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1A8BC43-D96E-7DDB-76FD-B2108C0B66FD}"/>
              </a:ext>
            </a:extLst>
          </p:cNvPr>
          <p:cNvSpPr/>
          <p:nvPr/>
        </p:nvSpPr>
        <p:spPr>
          <a:xfrm rot="5400000">
            <a:off x="3559575" y="3891108"/>
            <a:ext cx="876991" cy="2017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29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C353-7CF6-51B7-7858-FB755026F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BF1C7-914A-4E00-5BF7-AA6EE2BE85E3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BE474D4-5330-5261-A94A-5BE18877998D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.3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OPERANDS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  <a:p>
            <a:pPr marL="0" indent="0">
              <a:spcAft>
                <a:spcPts val="1200"/>
              </a:spcAft>
              <a:buNone/>
            </a:pP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DE50AD-743B-AB29-F9BC-73A4D0190B7C}"/>
              </a:ext>
            </a:extLst>
          </p:cNvPr>
          <p:cNvSpPr txBox="1">
            <a:spLocks/>
          </p:cNvSpPr>
          <p:nvPr/>
        </p:nvSpPr>
        <p:spPr>
          <a:xfrm>
            <a:off x="517974" y="738563"/>
            <a:ext cx="11674026" cy="5860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endParaRPr lang="tr-TR" sz="185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The operands in an expression include </a:t>
            </a: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Name (Names are defined in 6.1; the other kinds of operands are defined in 7.3.1 through 7.3.6.)</a:t>
            </a: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Literal: A numeric, an enumeration, a string, a bit string, or the literal null (7.3.1)</a:t>
            </a: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Aggregate: A basic operation combining one or more values into a composite value of a record or array type (7.3.2)</a:t>
            </a: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Function Call: A function call invokes the execution of a function body (7.3.3)</a:t>
            </a: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Qualified Expression: A basic operation used to explicitly state the type, and possibly the subtype, of an operand that is an expression or an aggregate (7.3.4)</a:t>
            </a: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Type Conversion: Provides for explicit conversion between closely related types (7.3.5)</a:t>
            </a: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Allocator: The evaluation of an allocator creates an object and yields an access value designating the object (7.3.6)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An expression enclosed in parentheses may be an operand in an expression</a:t>
            </a: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51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7E863-F0FF-6469-B330-1E3932839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266D-5DAC-F811-B6D8-B0AC6710EB7A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AD5F9D-692E-EEF4-1F6B-4EAEC32D55D6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.4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STATIC EXPRESSIONS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  <a:p>
            <a:pPr marL="0" indent="0">
              <a:spcAft>
                <a:spcPts val="1200"/>
              </a:spcAft>
              <a:buNone/>
            </a:pP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3C1647-2DB0-2FA7-E96A-423BA07EF5A5}"/>
              </a:ext>
            </a:extLst>
          </p:cNvPr>
          <p:cNvSpPr txBox="1">
            <a:spLocks/>
          </p:cNvSpPr>
          <p:nvPr/>
        </p:nvSpPr>
        <p:spPr>
          <a:xfrm>
            <a:off x="517974" y="738563"/>
            <a:ext cx="11182959" cy="5860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endParaRPr lang="tr-TR" sz="185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Certain expressions are said to be static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Similarly, certain discrete ranges are said to be static, and the </a:t>
            </a:r>
            <a:r>
              <a:rPr lang="en-US" b="1" dirty="0" err="1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typemarks</a:t>
            </a:r>
            <a:r>
              <a:rPr lang="en-US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of certain subtypes are said to denote static subtypes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There are two categories of static expression:</a:t>
            </a: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Certain forms of expression can be evaluated during the analysis of the design unit in which they appear; such an expression is said to be </a:t>
            </a:r>
            <a:r>
              <a:rPr lang="en-US" sz="2000" b="1" u="sng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locally static</a:t>
            </a: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Certain forms of expression can be evaluated as soon as the design hierarchy in which they appear is elaborated; such an expression is said to be </a:t>
            </a:r>
            <a:r>
              <a:rPr lang="en-US" sz="2000" b="1" u="sng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globally static</a:t>
            </a:r>
            <a:endParaRPr lang="tr-TR" sz="2000" b="1" u="sng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42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3D881-7D03-D645-2978-303003A7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4B3D-D209-2667-C052-24503A14FEFB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8E918D5-E668-A735-5C1D-9EFCE0545C27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.5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UNIVERSAL EXPRESSIONS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  <a:p>
            <a:pPr marL="0" indent="0">
              <a:spcAft>
                <a:spcPts val="1200"/>
              </a:spcAft>
              <a:buNone/>
            </a:pP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027C23E-7918-125C-0525-16084B145B63}"/>
              </a:ext>
            </a:extLst>
          </p:cNvPr>
          <p:cNvSpPr txBox="1">
            <a:spLocks/>
          </p:cNvSpPr>
          <p:nvPr/>
        </p:nvSpPr>
        <p:spPr>
          <a:xfrm>
            <a:off x="517974" y="738563"/>
            <a:ext cx="11729059" cy="5860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endParaRPr lang="tr-TR" sz="185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2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 universal_expression is either an expression that delivers a result of type </a:t>
            </a:r>
            <a:r>
              <a:rPr lang="en-US" sz="2200" b="1" dirty="0" err="1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universal_integer</a:t>
            </a:r>
            <a:r>
              <a:rPr lang="en-US" sz="22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or one that delivers a result of type </a:t>
            </a:r>
            <a:r>
              <a:rPr lang="en-US" sz="2200" b="1" dirty="0" err="1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universal_real</a:t>
            </a:r>
            <a:endParaRPr lang="en-US" sz="22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2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The same operations are predefined for the type </a:t>
            </a:r>
            <a:r>
              <a:rPr lang="en-US" sz="2200" b="1" dirty="0" err="1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universal_integer</a:t>
            </a:r>
            <a:r>
              <a:rPr lang="en-US" sz="22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as for any integer type</a:t>
            </a:r>
          </a:p>
          <a:p>
            <a:pPr lvl="1">
              <a:lnSpc>
                <a:spcPct val="110000"/>
              </a:lnSpc>
            </a:pPr>
            <a:r>
              <a:rPr lang="en-US" sz="22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The same operations are predefined for the type </a:t>
            </a:r>
            <a:r>
              <a:rPr lang="en-US" sz="2200" b="1" dirty="0" err="1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universal_real</a:t>
            </a:r>
            <a:r>
              <a:rPr lang="en-US" sz="22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as for any floating point type</a:t>
            </a:r>
          </a:p>
          <a:p>
            <a:pPr lvl="1">
              <a:lnSpc>
                <a:spcPct val="110000"/>
              </a:lnSpc>
            </a:pPr>
            <a:r>
              <a:rPr lang="en-US" sz="22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In addition, these operations include the following multiplication and division operators:</a:t>
            </a:r>
          </a:p>
          <a:p>
            <a:pPr lvl="1">
              <a:lnSpc>
                <a:spcPct val="110000"/>
              </a:lnSpc>
            </a:pPr>
            <a:endParaRPr lang="en-US" sz="22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22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22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22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11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2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The accuracy of the evaluation of a universal expression of type </a:t>
            </a:r>
            <a:r>
              <a:rPr lang="en-US" sz="2200" b="1" dirty="0" err="1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universal_real</a:t>
            </a:r>
            <a:r>
              <a:rPr lang="en-US" sz="22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is at least as good as the accuracy of evaluation of expressions of the most precise predefined floating point type supported by the implementation, apart from </a:t>
            </a:r>
            <a:r>
              <a:rPr lang="en-US" sz="2200" b="1" dirty="0" err="1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universal_real</a:t>
            </a:r>
            <a:r>
              <a:rPr lang="en-US" sz="22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itself</a:t>
            </a:r>
          </a:p>
          <a:p>
            <a:pPr lvl="1">
              <a:lnSpc>
                <a:spcPct val="110000"/>
              </a:lnSpc>
            </a:pPr>
            <a:endParaRPr lang="en-US" sz="22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tr-TR" sz="22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5D0A7-9A4C-188B-74ED-230F2C7D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25" y="3429000"/>
            <a:ext cx="6280950" cy="156753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21144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862E1-9CB1-391E-AA50-B43AB7AAF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3B94174-69B3-E4EB-F440-F17739A6F0C2}"/>
              </a:ext>
            </a:extLst>
          </p:cNvPr>
          <p:cNvSpPr txBox="1">
            <a:spLocks/>
          </p:cNvSpPr>
          <p:nvPr/>
        </p:nvSpPr>
        <p:spPr>
          <a:xfrm>
            <a:off x="5971873" y="53741"/>
            <a:ext cx="6220126" cy="6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Sequential statements</a:t>
            </a:r>
          </a:p>
          <a:p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BE17B2-2A32-A59C-29C5-009D0BC7078C}"/>
              </a:ext>
            </a:extLst>
          </p:cNvPr>
          <p:cNvSpPr txBox="1">
            <a:spLocks/>
          </p:cNvSpPr>
          <p:nvPr/>
        </p:nvSpPr>
        <p:spPr>
          <a:xfrm>
            <a:off x="5971873" y="397804"/>
            <a:ext cx="6220127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250" b="1" dirty="0">
                <a:solidFill>
                  <a:srgbClr val="FFFF00"/>
                </a:solidFill>
              </a:rPr>
              <a:t> </a:t>
            </a:r>
            <a:r>
              <a:rPr lang="tr-TR" sz="2250" b="1" dirty="0">
                <a:solidFill>
                  <a:srgbClr val="FFFF00"/>
                </a:solidFill>
              </a:rPr>
              <a:t>  </a:t>
            </a:r>
            <a:r>
              <a:rPr lang="en-GB" sz="2250" b="1" dirty="0">
                <a:solidFill>
                  <a:srgbClr val="FFFF00"/>
                </a:solidFill>
              </a:rPr>
              <a:t>8</a:t>
            </a:r>
            <a:r>
              <a:rPr lang="tr-TR" sz="2250" b="1" dirty="0">
                <a:solidFill>
                  <a:srgbClr val="FFFF00"/>
                </a:solidFill>
              </a:rPr>
              <a:t>.1</a:t>
            </a:r>
            <a:r>
              <a:rPr lang="tr-TR" sz="2250" b="1" dirty="0">
                <a:solidFill>
                  <a:schemeClr val="bg1"/>
                </a:solidFill>
              </a:rPr>
              <a:t> </a:t>
            </a:r>
            <a:r>
              <a:rPr lang="en-GB" sz="2250" b="1" dirty="0">
                <a:solidFill>
                  <a:schemeClr val="bg1"/>
                </a:solidFill>
              </a:rPr>
              <a:t>Wait Statement</a:t>
            </a:r>
            <a:endParaRPr lang="en-US" sz="225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250" b="1" dirty="0">
                <a:solidFill>
                  <a:srgbClr val="FFFF00"/>
                </a:solidFill>
              </a:rPr>
              <a:t> </a:t>
            </a:r>
            <a:r>
              <a:rPr lang="tr-TR" sz="2250" b="1" dirty="0">
                <a:solidFill>
                  <a:srgbClr val="FFFF00"/>
                </a:solidFill>
              </a:rPr>
              <a:t>  </a:t>
            </a:r>
            <a:r>
              <a:rPr lang="en-US" sz="2250" b="1" dirty="0">
                <a:solidFill>
                  <a:srgbClr val="FFFF00"/>
                </a:solidFill>
              </a:rPr>
              <a:t>8.2 </a:t>
            </a:r>
            <a:r>
              <a:rPr lang="en-US" sz="2250" b="1" dirty="0">
                <a:solidFill>
                  <a:schemeClr val="bg1"/>
                </a:solidFill>
              </a:rPr>
              <a:t>Assertion Statement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250" b="1" dirty="0">
                <a:solidFill>
                  <a:srgbClr val="FFFF00"/>
                </a:solidFill>
              </a:rPr>
              <a:t> </a:t>
            </a:r>
            <a:r>
              <a:rPr lang="tr-TR" sz="2250" b="1" dirty="0">
                <a:solidFill>
                  <a:srgbClr val="FFFF00"/>
                </a:solidFill>
              </a:rPr>
              <a:t>  </a:t>
            </a:r>
            <a:r>
              <a:rPr lang="en-US" sz="2250" b="1" dirty="0">
                <a:solidFill>
                  <a:srgbClr val="FFFF00"/>
                </a:solidFill>
              </a:rPr>
              <a:t>8.3 </a:t>
            </a:r>
            <a:r>
              <a:rPr lang="en-US" sz="2250" b="1" dirty="0">
                <a:solidFill>
                  <a:schemeClr val="bg1"/>
                </a:solidFill>
              </a:rPr>
              <a:t>Report Statement</a:t>
            </a:r>
            <a:endParaRPr lang="tr-TR" sz="225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sz="2250" b="1" dirty="0">
                <a:solidFill>
                  <a:schemeClr val="bg1"/>
                </a:solidFill>
              </a:rPr>
              <a:t>   </a:t>
            </a:r>
            <a:r>
              <a:rPr lang="en-US" sz="2250" b="1" dirty="0">
                <a:solidFill>
                  <a:srgbClr val="FFFF00"/>
                </a:solidFill>
              </a:rPr>
              <a:t>8.4 </a:t>
            </a:r>
            <a:r>
              <a:rPr lang="en-US" sz="2250" b="1" dirty="0">
                <a:solidFill>
                  <a:schemeClr val="bg1"/>
                </a:solidFill>
              </a:rPr>
              <a:t>Signal Assignment Statement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sz="2250" b="1" dirty="0">
                <a:solidFill>
                  <a:schemeClr val="bg1"/>
                </a:solidFill>
              </a:rPr>
              <a:t> </a:t>
            </a:r>
            <a:r>
              <a:rPr lang="en-GB" sz="2250" b="1" dirty="0">
                <a:solidFill>
                  <a:schemeClr val="bg1"/>
                </a:solidFill>
              </a:rPr>
              <a:t>  </a:t>
            </a:r>
            <a:r>
              <a:rPr lang="en-US" sz="2250" b="1" dirty="0">
                <a:solidFill>
                  <a:srgbClr val="FFFF00"/>
                </a:solidFill>
              </a:rPr>
              <a:t>8.5</a:t>
            </a:r>
            <a:r>
              <a:rPr lang="en-US" sz="2250" b="1" dirty="0">
                <a:solidFill>
                  <a:schemeClr val="bg1"/>
                </a:solidFill>
              </a:rPr>
              <a:t> Variable Assignment Statement</a:t>
            </a:r>
            <a:endParaRPr lang="tr-TR" sz="225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sz="2250" b="1" dirty="0">
                <a:solidFill>
                  <a:srgbClr val="FFFF00"/>
                </a:solidFill>
              </a:rPr>
              <a:t>   </a:t>
            </a:r>
            <a:r>
              <a:rPr lang="en-GB" sz="2250" b="1" dirty="0">
                <a:solidFill>
                  <a:srgbClr val="FFFF00"/>
                </a:solidFill>
              </a:rPr>
              <a:t>8</a:t>
            </a:r>
            <a:r>
              <a:rPr lang="tr-TR" sz="2250" b="1" dirty="0">
                <a:solidFill>
                  <a:srgbClr val="FFFF00"/>
                </a:solidFill>
              </a:rPr>
              <a:t>.6</a:t>
            </a:r>
            <a:r>
              <a:rPr lang="en-US" sz="2250" b="1" dirty="0">
                <a:solidFill>
                  <a:schemeClr val="bg1"/>
                </a:solidFill>
              </a:rPr>
              <a:t> Procedure Call Statement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250" b="1" dirty="0">
                <a:solidFill>
                  <a:srgbClr val="FFFF00"/>
                </a:solidFill>
              </a:rPr>
              <a:t> </a:t>
            </a:r>
            <a:r>
              <a:rPr lang="tr-TR" sz="2250" b="1" dirty="0">
                <a:solidFill>
                  <a:srgbClr val="FFFF00"/>
                </a:solidFill>
              </a:rPr>
              <a:t>  </a:t>
            </a:r>
            <a:r>
              <a:rPr lang="en-US" sz="2250" b="1" dirty="0">
                <a:solidFill>
                  <a:srgbClr val="FFFF00"/>
                </a:solidFill>
              </a:rPr>
              <a:t>8.</a:t>
            </a:r>
            <a:r>
              <a:rPr lang="tr-TR" sz="2250" b="1" dirty="0">
                <a:solidFill>
                  <a:srgbClr val="FFFF00"/>
                </a:solidFill>
              </a:rPr>
              <a:t>7</a:t>
            </a:r>
            <a:r>
              <a:rPr lang="en-GB" sz="2250" b="1" dirty="0">
                <a:solidFill>
                  <a:srgbClr val="FFFF00"/>
                </a:solidFill>
              </a:rPr>
              <a:t> </a:t>
            </a:r>
            <a:r>
              <a:rPr lang="en-US" sz="2250" b="1" dirty="0">
                <a:solidFill>
                  <a:schemeClr val="bg1"/>
                </a:solidFill>
              </a:rPr>
              <a:t>If Statement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250" b="1" dirty="0">
                <a:solidFill>
                  <a:srgbClr val="FFFF00"/>
                </a:solidFill>
              </a:rPr>
              <a:t> </a:t>
            </a:r>
            <a:r>
              <a:rPr lang="tr-TR" sz="2250" b="1" dirty="0">
                <a:solidFill>
                  <a:srgbClr val="FFFF00"/>
                </a:solidFill>
              </a:rPr>
              <a:t>  </a:t>
            </a:r>
            <a:r>
              <a:rPr lang="en-US" sz="2250" b="1" dirty="0">
                <a:solidFill>
                  <a:srgbClr val="FFFF00"/>
                </a:solidFill>
              </a:rPr>
              <a:t>8.</a:t>
            </a:r>
            <a:r>
              <a:rPr lang="tr-TR" sz="2250" b="1" dirty="0">
                <a:solidFill>
                  <a:srgbClr val="FFFF00"/>
                </a:solidFill>
              </a:rPr>
              <a:t>8</a:t>
            </a:r>
            <a:r>
              <a:rPr lang="en-GB" sz="2250" b="1" dirty="0">
                <a:solidFill>
                  <a:srgbClr val="FFFF00"/>
                </a:solidFill>
              </a:rPr>
              <a:t> </a:t>
            </a:r>
            <a:r>
              <a:rPr lang="en-US" sz="2250" b="1" dirty="0">
                <a:solidFill>
                  <a:schemeClr val="bg1"/>
                </a:solidFill>
              </a:rPr>
              <a:t>Case Statement</a:t>
            </a:r>
            <a:endParaRPr lang="tr-TR" sz="225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sz="2250" b="1" dirty="0">
                <a:solidFill>
                  <a:schemeClr val="bg1"/>
                </a:solidFill>
              </a:rPr>
              <a:t>   </a:t>
            </a:r>
            <a:r>
              <a:rPr lang="en-US" sz="2250" b="1" dirty="0">
                <a:solidFill>
                  <a:srgbClr val="FFFF00"/>
                </a:solidFill>
              </a:rPr>
              <a:t>8.</a:t>
            </a:r>
            <a:r>
              <a:rPr lang="tr-TR" sz="2250" b="1" dirty="0">
                <a:solidFill>
                  <a:srgbClr val="FFFF00"/>
                </a:solidFill>
              </a:rPr>
              <a:t>9</a:t>
            </a:r>
            <a:r>
              <a:rPr lang="en-GB" sz="2250" b="1" dirty="0">
                <a:solidFill>
                  <a:srgbClr val="FFFF00"/>
                </a:solidFill>
              </a:rPr>
              <a:t> </a:t>
            </a:r>
            <a:r>
              <a:rPr lang="en-US" sz="2250" b="1" dirty="0">
                <a:solidFill>
                  <a:schemeClr val="bg1"/>
                </a:solidFill>
              </a:rPr>
              <a:t>Loop Statement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sz="2250" b="1" dirty="0">
                <a:solidFill>
                  <a:schemeClr val="bg1"/>
                </a:solidFill>
              </a:rPr>
              <a:t> </a:t>
            </a:r>
            <a:r>
              <a:rPr lang="en-GB" sz="2250" b="1" dirty="0">
                <a:solidFill>
                  <a:schemeClr val="bg1"/>
                </a:solidFill>
              </a:rPr>
              <a:t>  </a:t>
            </a:r>
            <a:r>
              <a:rPr lang="en-US" sz="2250" b="1" dirty="0">
                <a:solidFill>
                  <a:srgbClr val="FFFF00"/>
                </a:solidFill>
              </a:rPr>
              <a:t>8.</a:t>
            </a:r>
            <a:r>
              <a:rPr lang="tr-TR" sz="2250" b="1" dirty="0">
                <a:solidFill>
                  <a:srgbClr val="FFFF00"/>
                </a:solidFill>
              </a:rPr>
              <a:t>10</a:t>
            </a:r>
            <a:r>
              <a:rPr lang="en-GB" sz="2250" b="1" dirty="0">
                <a:solidFill>
                  <a:srgbClr val="FFFF00"/>
                </a:solidFill>
              </a:rPr>
              <a:t> </a:t>
            </a:r>
            <a:r>
              <a:rPr lang="en-US" sz="2250" b="1" dirty="0">
                <a:solidFill>
                  <a:schemeClr val="bg1"/>
                </a:solidFill>
              </a:rPr>
              <a:t>Next Statement</a:t>
            </a:r>
            <a:endParaRPr lang="tr-TR" sz="225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sz="2250" b="1" dirty="0">
                <a:solidFill>
                  <a:schemeClr val="bg1"/>
                </a:solidFill>
              </a:rPr>
              <a:t> </a:t>
            </a:r>
            <a:r>
              <a:rPr lang="tr-TR" sz="2250" b="1" dirty="0">
                <a:solidFill>
                  <a:schemeClr val="bg1"/>
                </a:solidFill>
              </a:rPr>
              <a:t>  </a:t>
            </a:r>
            <a:r>
              <a:rPr lang="en-US" sz="2250" b="1" dirty="0">
                <a:solidFill>
                  <a:srgbClr val="FFFF00"/>
                </a:solidFill>
              </a:rPr>
              <a:t>8.</a:t>
            </a:r>
            <a:r>
              <a:rPr lang="tr-TR" sz="2250" b="1" dirty="0">
                <a:solidFill>
                  <a:srgbClr val="FFFF00"/>
                </a:solidFill>
              </a:rPr>
              <a:t>11</a:t>
            </a:r>
            <a:r>
              <a:rPr lang="en-US" sz="2250" b="1" dirty="0">
                <a:solidFill>
                  <a:schemeClr val="bg1"/>
                </a:solidFill>
              </a:rPr>
              <a:t> Exit Statement</a:t>
            </a:r>
            <a:endParaRPr lang="tr-TR" sz="225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sz="2250" b="1" dirty="0">
                <a:solidFill>
                  <a:schemeClr val="bg1"/>
                </a:solidFill>
              </a:rPr>
              <a:t> </a:t>
            </a:r>
            <a:r>
              <a:rPr lang="tr-TR" sz="2250" b="1" dirty="0">
                <a:solidFill>
                  <a:schemeClr val="bg1"/>
                </a:solidFill>
              </a:rPr>
              <a:t>  </a:t>
            </a:r>
            <a:r>
              <a:rPr lang="en-US" sz="2250" b="1" dirty="0">
                <a:solidFill>
                  <a:srgbClr val="FFFF00"/>
                </a:solidFill>
              </a:rPr>
              <a:t>8.</a:t>
            </a:r>
            <a:r>
              <a:rPr lang="tr-TR" sz="2250" b="1" dirty="0">
                <a:solidFill>
                  <a:srgbClr val="FFFF00"/>
                </a:solidFill>
              </a:rPr>
              <a:t>12</a:t>
            </a:r>
            <a:r>
              <a:rPr lang="en-GB" sz="2250" b="1" dirty="0">
                <a:solidFill>
                  <a:srgbClr val="FFFF00"/>
                </a:solidFill>
              </a:rPr>
              <a:t> </a:t>
            </a:r>
            <a:r>
              <a:rPr lang="en-US" sz="2250" b="1" dirty="0">
                <a:solidFill>
                  <a:schemeClr val="bg1"/>
                </a:solidFill>
              </a:rPr>
              <a:t>Return Statement</a:t>
            </a:r>
            <a:endParaRPr lang="tr-TR" sz="225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sz="2250" b="1" dirty="0">
                <a:solidFill>
                  <a:schemeClr val="bg1"/>
                </a:solidFill>
              </a:rPr>
              <a:t> </a:t>
            </a:r>
            <a:r>
              <a:rPr lang="tr-TR" sz="2250" b="1" dirty="0">
                <a:solidFill>
                  <a:schemeClr val="bg1"/>
                </a:solidFill>
              </a:rPr>
              <a:t>  </a:t>
            </a:r>
            <a:r>
              <a:rPr lang="en-US" sz="2250" b="1" dirty="0">
                <a:solidFill>
                  <a:srgbClr val="FFFF00"/>
                </a:solidFill>
              </a:rPr>
              <a:t>8.</a:t>
            </a:r>
            <a:r>
              <a:rPr lang="tr-TR" sz="2250" b="1" dirty="0">
                <a:solidFill>
                  <a:srgbClr val="FFFF00"/>
                </a:solidFill>
              </a:rPr>
              <a:t>13</a:t>
            </a:r>
            <a:r>
              <a:rPr lang="en-US" sz="2250" b="1" dirty="0">
                <a:solidFill>
                  <a:srgbClr val="FFFF00"/>
                </a:solidFill>
              </a:rPr>
              <a:t> </a:t>
            </a:r>
            <a:r>
              <a:rPr lang="en-US" sz="2250" b="1" dirty="0">
                <a:solidFill>
                  <a:schemeClr val="bg1"/>
                </a:solidFill>
              </a:rPr>
              <a:t>Null Statement</a:t>
            </a:r>
            <a:endParaRPr lang="tr-TR" sz="225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3D6816C2-6AE0-9FF3-5B60-AB1C423E5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8" y="10"/>
            <a:ext cx="5982231" cy="685799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DDE72E3-4BB3-3A85-4BCA-517FE93F8A72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8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Orhan </a:t>
            </a:r>
            <a:r>
              <a:rPr lang="tr-TR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Çalışkan</a:t>
            </a:r>
            <a:endParaRPr lang="en-US" sz="6000" b="1" i="1" dirty="0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16403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19407-130D-3A4D-DFC4-82D16B3D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CF8E76-F535-5A69-D3F1-CA0EC7367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48437"/>
            <a:ext cx="10298189" cy="357266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5EEBC-830C-A824-7C4E-F98EDA1C7F0E}"/>
              </a:ext>
            </a:extLst>
          </p:cNvPr>
          <p:cNvSpPr txBox="1">
            <a:spLocks/>
          </p:cNvSpPr>
          <p:nvPr/>
        </p:nvSpPr>
        <p:spPr bwMode="auto">
          <a:xfrm>
            <a:off x="0" y="16505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31F559-04F4-5544-0D00-1A6FA6853129}"/>
              </a:ext>
            </a:extLst>
          </p:cNvPr>
          <p:cNvSpPr txBox="1">
            <a:spLocks/>
          </p:cNvSpPr>
          <p:nvPr/>
        </p:nvSpPr>
        <p:spPr bwMode="auto">
          <a:xfrm>
            <a:off x="2410421" y="592458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SEQUENTIAL STATEMENTS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FD9F7-F13B-73F2-5E82-8E9A76D4D61F}"/>
              </a:ext>
            </a:extLst>
          </p:cNvPr>
          <p:cNvSpPr txBox="1">
            <a:spLocks/>
          </p:cNvSpPr>
          <p:nvPr/>
        </p:nvSpPr>
        <p:spPr>
          <a:xfrm>
            <a:off x="601076" y="1337238"/>
            <a:ext cx="10989847" cy="6119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W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ait_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Pauses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xecution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P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rocess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/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P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rocedure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U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ntil a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C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ondition is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M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et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ssertion_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Checks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W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hether a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ondition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H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olds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rue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R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eport_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Outputs or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R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eports a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M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essage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ignal_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ssignment_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Assigns a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V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alue to a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ignal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V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ariable_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ssignment_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Assigns a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V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alue to a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V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ariable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P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rocedure_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Ca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ll_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Calls a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P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rocedure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I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f_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Directs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F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low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B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ased on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onditions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ase_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Selects and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xecutes an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Op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tion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B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ased on a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V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alue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L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oop_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Repeats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tatements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B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ased on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a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ondition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N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ext_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Skips the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urrent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State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M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oves to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N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ext 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xit_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Exits the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L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oop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R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eturn_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Return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V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alue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F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rom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F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unction</a:t>
            </a:r>
            <a:endParaRPr lang="tr-TR" sz="16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N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ull_</a:t>
            </a:r>
            <a:r>
              <a:rPr lang="tr-TR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N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o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O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peration </a:t>
            </a:r>
            <a:r>
              <a:rPr lang="tr-TR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16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tatement</a:t>
            </a:r>
            <a:endParaRPr lang="en-US" sz="1600" b="1" dirty="0">
              <a:solidFill>
                <a:schemeClr val="bg1"/>
              </a:solidFill>
              <a:latin typeface="Tw Cen MT (Gövde)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47C4C-6642-E5A0-1705-9422B9280821}"/>
              </a:ext>
            </a:extLst>
          </p:cNvPr>
          <p:cNvSpPr txBox="1">
            <a:spLocks/>
          </p:cNvSpPr>
          <p:nvPr/>
        </p:nvSpPr>
        <p:spPr bwMode="auto">
          <a:xfrm>
            <a:off x="2410421" y="-17326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indent="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defRPr sz="4800" b="1" i="1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defRPr>
            </a:lvl1pPr>
            <a:lvl2pPr marL="399870" indent="-196365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6pPr>
            <a:lvl7pPr marL="1692308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7pPr>
            <a:lvl8pPr marL="2035052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8pPr>
            <a:lvl9pPr marL="2377797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9pPr>
          </a:lstStyle>
          <a:p>
            <a:r>
              <a:rPr lang="tr-TR" sz="4400" i="0" dirty="0"/>
              <a:t>CHAPTER - 8</a:t>
            </a:r>
          </a:p>
        </p:txBody>
      </p:sp>
    </p:spTree>
    <p:extLst>
      <p:ext uri="{BB962C8B-B14F-4D97-AF65-F5344CB8AC3E}">
        <p14:creationId xmlns:p14="http://schemas.microsoft.com/office/powerpoint/2010/main" val="122254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0F737-AA57-8492-4206-F17B5DA2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9E493B-CE1B-68E9-AEC2-B3730AB52EB9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       </a:t>
            </a: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ENTITY AND ARCHITECTURE EXAMPLE</a:t>
            </a:r>
            <a:endParaRPr lang="en-US" sz="44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8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0C31240B-7D90-4D64-8965-C6326C01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D3227A-C77F-4E9D-8983-D9652213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2" y="1066799"/>
            <a:ext cx="7132869" cy="5476749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931B8B54-88D4-4422-A9AA-D798860927FD}"/>
              </a:ext>
            </a:extLst>
          </p:cNvPr>
          <p:cNvSpPr txBox="1"/>
          <p:nvPr/>
        </p:nvSpPr>
        <p:spPr>
          <a:xfrm>
            <a:off x="8082455" y="2632115"/>
            <a:ext cx="3804745" cy="1593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Abbas, K. (2020). Handbook of Digital CMOS Technology, Circuits, and Systems. In Springer eBooks.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https://doi.org/10.1007/978-3-030-37195-1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98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68290-FF04-B890-6B19-18C4B4EB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0B3536-4134-319A-F06E-91872EF29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48437"/>
            <a:ext cx="10298189" cy="357266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5ED9F-DB3E-2C0F-A731-6008C9453F84}"/>
              </a:ext>
            </a:extLst>
          </p:cNvPr>
          <p:cNvSpPr txBox="1">
            <a:spLocks/>
          </p:cNvSpPr>
          <p:nvPr/>
        </p:nvSpPr>
        <p:spPr bwMode="auto">
          <a:xfrm>
            <a:off x="0" y="16505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474FA1-FDE1-8430-43C5-4E4A1C46024C}"/>
              </a:ext>
            </a:extLst>
          </p:cNvPr>
          <p:cNvSpPr txBox="1">
            <a:spLocks/>
          </p:cNvSpPr>
          <p:nvPr/>
        </p:nvSpPr>
        <p:spPr bwMode="auto">
          <a:xfrm>
            <a:off x="2410422" y="71290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WAIT STATEMENT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499881-5CB0-E561-BA4B-9E97C1CDCC23}"/>
              </a:ext>
            </a:extLst>
          </p:cNvPr>
          <p:cNvSpPr txBox="1">
            <a:spLocks/>
          </p:cNvSpPr>
          <p:nvPr/>
        </p:nvSpPr>
        <p:spPr>
          <a:xfrm>
            <a:off x="601076" y="763306"/>
            <a:ext cx="10989847" cy="6119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[ label : ] wait [ sensitivity_clause ] [ condition_clause ] [ timeout_clause ]</a:t>
            </a: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</a:rPr>
              <a:t>No Condition = Default Until True = Endless Wait</a:t>
            </a:r>
          </a:p>
          <a:p>
            <a:pPr>
              <a:lnSpc>
                <a:spcPct val="110000"/>
              </a:lnSpc>
            </a:pPr>
            <a:r>
              <a:rPr lang="tr-TR" b="1" dirty="0">
                <a:solidFill>
                  <a:schemeClr val="bg1"/>
                </a:solidFill>
              </a:rPr>
              <a:t>Wait Statement </a:t>
            </a:r>
            <a:r>
              <a:rPr lang="tr-TR" dirty="0">
                <a:solidFill>
                  <a:schemeClr val="bg1"/>
                </a:solidFill>
              </a:rPr>
              <a:t>Generally Use Testbenchs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Resim 7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F9529CB3-29AF-296F-3DC2-11C4C3907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62" y="1505251"/>
            <a:ext cx="6921476" cy="384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5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A0D6-29AA-A858-C25E-F75810DC8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33EC56-E3B8-BD51-04BA-37C04E590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48437"/>
            <a:ext cx="10298189" cy="357266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C678-0400-DDE4-E7C6-3A359115988D}"/>
              </a:ext>
            </a:extLst>
          </p:cNvPr>
          <p:cNvSpPr txBox="1">
            <a:spLocks/>
          </p:cNvSpPr>
          <p:nvPr/>
        </p:nvSpPr>
        <p:spPr bwMode="auto">
          <a:xfrm>
            <a:off x="0" y="16505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50EE83-9CDD-8EF5-345F-C3D56A481C5F}"/>
              </a:ext>
            </a:extLst>
          </p:cNvPr>
          <p:cNvSpPr txBox="1">
            <a:spLocks/>
          </p:cNvSpPr>
          <p:nvPr/>
        </p:nvSpPr>
        <p:spPr bwMode="auto">
          <a:xfrm>
            <a:off x="2410422" y="71290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ASSERTION STATEMENT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269405-D80F-559C-B612-49F8B012BFA1}"/>
              </a:ext>
            </a:extLst>
          </p:cNvPr>
          <p:cNvSpPr txBox="1">
            <a:spLocks/>
          </p:cNvSpPr>
          <p:nvPr/>
        </p:nvSpPr>
        <p:spPr>
          <a:xfrm>
            <a:off x="601076" y="763306"/>
            <a:ext cx="10989847" cy="6119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[ label : ] </a:t>
            </a:r>
            <a:r>
              <a:rPr lang="tr-TR" b="1" dirty="0">
                <a:solidFill>
                  <a:schemeClr val="bg1"/>
                </a:solidFill>
              </a:rPr>
              <a:t>Assert Condition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chemeClr val="bg1"/>
                </a:solidFill>
              </a:rPr>
              <a:t>	[report expression]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chemeClr val="bg1"/>
                </a:solidFill>
              </a:rPr>
              <a:t>	[severity expression]	  	 !! None Report   = Default Assertion Violation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chemeClr val="bg1"/>
                </a:solidFill>
              </a:rPr>
              <a:t>				  	 !! None Severity = Default Error</a:t>
            </a: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[ label : ] report expression [ severity expression ];</a:t>
            </a: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Resim 10" descr="metin, yazı tipi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5DD3FBB3-406B-5775-7F01-FB0A55F6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028" y="809671"/>
            <a:ext cx="6638708" cy="87753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134BFE-9298-42E8-F346-FAB22D0C3E7A}"/>
              </a:ext>
            </a:extLst>
          </p:cNvPr>
          <p:cNvSpPr txBox="1">
            <a:spLocks/>
          </p:cNvSpPr>
          <p:nvPr/>
        </p:nvSpPr>
        <p:spPr bwMode="auto">
          <a:xfrm>
            <a:off x="2410421" y="3034771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indent="0" algn="ctr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defRPr sz="4400" b="1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defRPr>
            </a:lvl1pPr>
            <a:lvl2pPr marL="399870" indent="-196365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6pPr>
            <a:lvl7pPr marL="1692308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7pPr>
            <a:lvl8pPr marL="2035052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8pPr>
            <a:lvl9pPr marL="2377797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9pPr>
          </a:lstStyle>
          <a:p>
            <a:r>
              <a:rPr lang="tr-TR" dirty="0"/>
              <a:t>REPORT STATEMENT</a:t>
            </a:r>
          </a:p>
        </p:txBody>
      </p:sp>
      <p:pic>
        <p:nvPicPr>
          <p:cNvPr id="15" name="Resim 14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F9F5AA7D-BBE3-4E10-6957-E6125408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8" y="4400693"/>
            <a:ext cx="7422523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40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6365-2494-45D8-19DC-25CEC902B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555A9C-B81B-ABD6-FCE2-74E683B2E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48437"/>
            <a:ext cx="10298189" cy="357266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5B46D-AA35-3373-5312-18FFF914F8EF}"/>
              </a:ext>
            </a:extLst>
          </p:cNvPr>
          <p:cNvSpPr txBox="1">
            <a:spLocks/>
          </p:cNvSpPr>
          <p:nvPr/>
        </p:nvSpPr>
        <p:spPr bwMode="auto">
          <a:xfrm>
            <a:off x="0" y="16505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68853D-0058-E751-4BA2-21181ED8BF7F}"/>
              </a:ext>
            </a:extLst>
          </p:cNvPr>
          <p:cNvSpPr txBox="1">
            <a:spLocks/>
          </p:cNvSpPr>
          <p:nvPr/>
        </p:nvSpPr>
        <p:spPr bwMode="auto">
          <a:xfrm>
            <a:off x="1322650" y="93339"/>
            <a:ext cx="8688838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SIGNAL ASSIGNMENT STATEMENT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4A41B3-EF14-D729-25CB-D36A4EBC5A84}"/>
              </a:ext>
            </a:extLst>
          </p:cNvPr>
          <p:cNvSpPr txBox="1">
            <a:spLocks/>
          </p:cNvSpPr>
          <p:nvPr/>
        </p:nvSpPr>
        <p:spPr>
          <a:xfrm>
            <a:off x="526442" y="784474"/>
            <a:ext cx="10989847" cy="6119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</a:rPr>
              <a:t>signal_name &lt;= expression [ after time ] [ delay_mechanism ];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D8CAB9-F97E-A04D-DD56-69B193A33683}"/>
              </a:ext>
            </a:extLst>
          </p:cNvPr>
          <p:cNvSpPr txBox="1">
            <a:spLocks/>
          </p:cNvSpPr>
          <p:nvPr/>
        </p:nvSpPr>
        <p:spPr bwMode="auto">
          <a:xfrm>
            <a:off x="1322650" y="2991303"/>
            <a:ext cx="8688838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VARIABLE ASSIGNMENT STATEMENT</a:t>
            </a:r>
          </a:p>
        </p:txBody>
      </p:sp>
      <p:pic>
        <p:nvPicPr>
          <p:cNvPr id="18" name="Resim 17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FF336D5C-A857-81E4-FCC3-DF11D11C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17" y="3823024"/>
            <a:ext cx="9717816" cy="293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B9612-8B32-4090-6A2A-E23B7C0AF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17" y="1334690"/>
            <a:ext cx="9717816" cy="15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4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49BFF-E04C-5943-BC5B-EC19936A6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D019F-B104-7F60-26C1-BD307D2FF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48437"/>
            <a:ext cx="10298189" cy="357266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67003-9FDB-0578-9EEC-0CF91699EB14}"/>
              </a:ext>
            </a:extLst>
          </p:cNvPr>
          <p:cNvSpPr txBox="1">
            <a:spLocks/>
          </p:cNvSpPr>
          <p:nvPr/>
        </p:nvSpPr>
        <p:spPr bwMode="auto">
          <a:xfrm>
            <a:off x="0" y="16505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42C5B8-0FC7-081E-0CA3-2E0DD4736879}"/>
              </a:ext>
            </a:extLst>
          </p:cNvPr>
          <p:cNvSpPr txBox="1">
            <a:spLocks/>
          </p:cNvSpPr>
          <p:nvPr/>
        </p:nvSpPr>
        <p:spPr bwMode="auto">
          <a:xfrm>
            <a:off x="1981491" y="79917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indent="0" algn="ctr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defRPr sz="4400" b="1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defRPr>
            </a:lvl1pPr>
            <a:lvl2pPr marL="399870" indent="-196365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6pPr>
            <a:lvl7pPr marL="1692308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7pPr>
            <a:lvl8pPr marL="2035052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8pPr>
            <a:lvl9pPr marL="2377797" indent="-201126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</a:defRPr>
            </a:lvl9pPr>
          </a:lstStyle>
          <a:p>
            <a:r>
              <a:rPr lang="tr-TR" dirty="0"/>
              <a:t>PROCEDURE CALL STATEMENT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2E025F-08FC-723E-4221-9946BE496D6D}"/>
              </a:ext>
            </a:extLst>
          </p:cNvPr>
          <p:cNvSpPr txBox="1">
            <a:spLocks/>
          </p:cNvSpPr>
          <p:nvPr/>
        </p:nvSpPr>
        <p:spPr>
          <a:xfrm>
            <a:off x="601076" y="763306"/>
            <a:ext cx="10989847" cy="6119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Resim 8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5E2537C7-9FD1-C102-194F-2A09DAEF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32" y="914808"/>
            <a:ext cx="7562275" cy="175205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5D9F0936-3448-BA6D-FBF3-C8D694AD2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76" y="4206099"/>
            <a:ext cx="3895725" cy="22002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15EF59-E40E-0F6A-5905-DB058BD97002}"/>
              </a:ext>
            </a:extLst>
          </p:cNvPr>
          <p:cNvSpPr txBox="1">
            <a:spLocks/>
          </p:cNvSpPr>
          <p:nvPr/>
        </p:nvSpPr>
        <p:spPr bwMode="auto">
          <a:xfrm>
            <a:off x="-1136640" y="3266722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IF STATEMENT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D70DEAC-43C6-DFDB-54E4-05F2EB124BEC}"/>
              </a:ext>
            </a:extLst>
          </p:cNvPr>
          <p:cNvSpPr txBox="1">
            <a:spLocks/>
          </p:cNvSpPr>
          <p:nvPr/>
        </p:nvSpPr>
        <p:spPr bwMode="auto">
          <a:xfrm>
            <a:off x="4496801" y="3215299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NULL STATEMENT</a:t>
            </a:r>
          </a:p>
        </p:txBody>
      </p:sp>
      <p:pic>
        <p:nvPicPr>
          <p:cNvPr id="15" name="Resim 14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B09AE5D2-D1D1-2871-F35E-D56A910C5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516" y="4191138"/>
            <a:ext cx="3881764" cy="221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5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EB94F-C43F-3746-0491-5BE2BEF1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959DCD-FD5E-EEE1-5372-339130FD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48437"/>
            <a:ext cx="10298189" cy="357266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17EDB-5324-88A0-13F2-39EE9E1EA683}"/>
              </a:ext>
            </a:extLst>
          </p:cNvPr>
          <p:cNvSpPr txBox="1">
            <a:spLocks/>
          </p:cNvSpPr>
          <p:nvPr/>
        </p:nvSpPr>
        <p:spPr bwMode="auto">
          <a:xfrm>
            <a:off x="0" y="16505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78780C-4BF9-9B1F-CF2D-53CEC2C629AA}"/>
              </a:ext>
            </a:extLst>
          </p:cNvPr>
          <p:cNvSpPr txBox="1">
            <a:spLocks/>
          </p:cNvSpPr>
          <p:nvPr/>
        </p:nvSpPr>
        <p:spPr bwMode="auto">
          <a:xfrm>
            <a:off x="2410422" y="71290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NEXT AND EXIT STATEMENT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B5AEC9-FFF7-38DA-D18F-CFD52EAFEFD1}"/>
              </a:ext>
            </a:extLst>
          </p:cNvPr>
          <p:cNvSpPr txBox="1">
            <a:spLocks/>
          </p:cNvSpPr>
          <p:nvPr/>
        </p:nvSpPr>
        <p:spPr>
          <a:xfrm>
            <a:off x="601076" y="763306"/>
            <a:ext cx="10989847" cy="6119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Resim 7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F8DD0C92-BC72-551A-AE2F-6566C8FB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34" y="881449"/>
            <a:ext cx="7719729" cy="254755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0C662E6D-086C-C770-03F5-3025274E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48" y="4338785"/>
            <a:ext cx="8801100" cy="244792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01BCE8A-5212-BB10-57AD-6A0D138D0CAD}"/>
              </a:ext>
            </a:extLst>
          </p:cNvPr>
          <p:cNvSpPr txBox="1">
            <a:spLocks/>
          </p:cNvSpPr>
          <p:nvPr/>
        </p:nvSpPr>
        <p:spPr bwMode="auto">
          <a:xfrm>
            <a:off x="2410420" y="3563849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1933324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2F392-8D44-8450-9315-76D72187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206FCC-EAAB-13BC-913C-20D18CB4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48437"/>
            <a:ext cx="10298189" cy="357266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F9534-EEAB-8B48-DF15-03A18CD1CDBE}"/>
              </a:ext>
            </a:extLst>
          </p:cNvPr>
          <p:cNvSpPr txBox="1">
            <a:spLocks/>
          </p:cNvSpPr>
          <p:nvPr/>
        </p:nvSpPr>
        <p:spPr bwMode="auto">
          <a:xfrm>
            <a:off x="0" y="16505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F159A7-BD21-8AF2-BBB7-AFF06DF4B92B}"/>
              </a:ext>
            </a:extLst>
          </p:cNvPr>
          <p:cNvSpPr txBox="1">
            <a:spLocks/>
          </p:cNvSpPr>
          <p:nvPr/>
        </p:nvSpPr>
        <p:spPr bwMode="auto">
          <a:xfrm>
            <a:off x="2410422" y="71290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CASE STATEMENT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1F6826-E628-6809-42B4-3928ED86E94C}"/>
              </a:ext>
            </a:extLst>
          </p:cNvPr>
          <p:cNvSpPr txBox="1">
            <a:spLocks/>
          </p:cNvSpPr>
          <p:nvPr/>
        </p:nvSpPr>
        <p:spPr>
          <a:xfrm>
            <a:off x="601076" y="763306"/>
            <a:ext cx="10989847" cy="6119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tr-TR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Resim 8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6F96737E-47EC-1599-C189-EA92040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877" y="763306"/>
            <a:ext cx="5344246" cy="313190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1C4914-A4E9-4872-E276-44A427444ED6}"/>
              </a:ext>
            </a:extLst>
          </p:cNvPr>
          <p:cNvSpPr txBox="1">
            <a:spLocks/>
          </p:cNvSpPr>
          <p:nvPr/>
        </p:nvSpPr>
        <p:spPr bwMode="auto">
          <a:xfrm>
            <a:off x="2410421" y="3845473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LOOP STATEMENT</a:t>
            </a:r>
          </a:p>
        </p:txBody>
      </p:sp>
      <p:pic>
        <p:nvPicPr>
          <p:cNvPr id="15" name="Resim 1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91FA9D79-67A0-73FF-C05D-429AF8750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836" y="4551190"/>
            <a:ext cx="4433403" cy="2178661"/>
          </a:xfrm>
          <a:prstGeom prst="rect">
            <a:avLst/>
          </a:prstGeom>
        </p:spPr>
      </p:pic>
      <p:pic>
        <p:nvPicPr>
          <p:cNvPr id="18" name="Resim 17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F40458AE-385A-F3FB-55C7-C796D6946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551190"/>
            <a:ext cx="4433403" cy="217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47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BAE3C-6C1E-EF1D-7C37-10C198B22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2D38D-0FD2-0C15-119C-B9CDB554D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3771" y="264172"/>
            <a:ext cx="6201077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9</a:t>
            </a:r>
            <a:r>
              <a:rPr lang="tr-TR" b="1" dirty="0">
                <a:solidFill>
                  <a:srgbClr val="FFFF00"/>
                </a:solidFill>
              </a:rPr>
              <a:t>.1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Block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9.2</a:t>
            </a:r>
            <a:r>
              <a:rPr lang="en-US" b="1" dirty="0">
                <a:solidFill>
                  <a:schemeClr val="bg1"/>
                </a:solidFill>
              </a:rPr>
              <a:t> Process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9.3 </a:t>
            </a:r>
            <a:r>
              <a:rPr lang="en-US" b="1" dirty="0">
                <a:solidFill>
                  <a:schemeClr val="bg1"/>
                </a:solidFill>
              </a:rPr>
              <a:t>Concurrent Procedure Call Statements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  9.4 </a:t>
            </a:r>
            <a:r>
              <a:rPr lang="en-US" b="1" dirty="0">
                <a:solidFill>
                  <a:schemeClr val="bg1"/>
                </a:solidFill>
              </a:rPr>
              <a:t>Concurrent Assertion Statements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  9.5</a:t>
            </a:r>
            <a:r>
              <a:rPr lang="en-US" b="1" dirty="0">
                <a:solidFill>
                  <a:schemeClr val="bg1"/>
                </a:solidFill>
              </a:rPr>
              <a:t> Concurrent Signal Assignment Statements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rgbClr val="FFFF00"/>
                </a:solidFill>
              </a:rPr>
              <a:t>9.6</a:t>
            </a:r>
            <a:r>
              <a:rPr lang="en-US" b="1" dirty="0">
                <a:solidFill>
                  <a:schemeClr val="bg1"/>
                </a:solidFill>
              </a:rPr>
              <a:t> Component Instantiation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9.7</a:t>
            </a:r>
            <a:r>
              <a:rPr lang="en-US" b="1" dirty="0">
                <a:solidFill>
                  <a:schemeClr val="bg1"/>
                </a:solidFill>
              </a:rPr>
              <a:t> Generate Statements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EFAD27-F7A6-2BE0-D3D2-AF732EE5F66B}"/>
              </a:ext>
            </a:extLst>
          </p:cNvPr>
          <p:cNvSpPr txBox="1">
            <a:spLocks/>
          </p:cNvSpPr>
          <p:nvPr/>
        </p:nvSpPr>
        <p:spPr>
          <a:xfrm>
            <a:off x="5962345" y="24949"/>
            <a:ext cx="6239178" cy="6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rgbClr val="FF0000"/>
                </a:solidFill>
              </a:rPr>
              <a:t>9. Concurrent statements</a:t>
            </a:r>
          </a:p>
          <a:p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740896-A7C1-A903-9851-BEE141E0D955}"/>
              </a:ext>
            </a:extLst>
          </p:cNvPr>
          <p:cNvSpPr txBox="1">
            <a:spLocks/>
          </p:cNvSpPr>
          <p:nvPr/>
        </p:nvSpPr>
        <p:spPr>
          <a:xfrm>
            <a:off x="5971870" y="3853232"/>
            <a:ext cx="6229653" cy="47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50" b="1" dirty="0">
                <a:solidFill>
                  <a:srgbClr val="FF0000"/>
                </a:solidFill>
              </a:rPr>
              <a:t>10. Scope and visibility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4D0C4B20-8A17-5044-28B3-3B15029FA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8" y="10"/>
            <a:ext cx="5982231" cy="685799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1D700B7-8862-7F1C-216C-9E2E76BCABC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9 and 10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Talha Telli</a:t>
            </a:r>
            <a:endParaRPr lang="en-US" sz="6000" b="1" i="1" dirty="0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CA7ABC-88A8-E202-2E62-C955FFF4BE39}"/>
              </a:ext>
            </a:extLst>
          </p:cNvPr>
          <p:cNvSpPr txBox="1">
            <a:spLocks/>
          </p:cNvSpPr>
          <p:nvPr/>
        </p:nvSpPr>
        <p:spPr>
          <a:xfrm>
            <a:off x="5971872" y="4287397"/>
            <a:ext cx="6220127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GB" b="1" dirty="0">
                <a:solidFill>
                  <a:srgbClr val="FFFF00"/>
                </a:solidFill>
              </a:rPr>
              <a:t>10</a:t>
            </a:r>
            <a:r>
              <a:rPr lang="tr-TR" b="1" dirty="0">
                <a:solidFill>
                  <a:srgbClr val="FFFF00"/>
                </a:solidFill>
              </a:rPr>
              <a:t>.1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Declarative Region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1</a:t>
            </a:r>
            <a:r>
              <a:rPr lang="en-GB" b="1" dirty="0">
                <a:solidFill>
                  <a:srgbClr val="FFFF00"/>
                </a:solidFill>
              </a:rPr>
              <a:t>0</a:t>
            </a:r>
            <a:r>
              <a:rPr lang="en-US" b="1" dirty="0">
                <a:solidFill>
                  <a:srgbClr val="FFFF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Scope of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1</a:t>
            </a:r>
            <a:r>
              <a:rPr lang="en-GB" b="1" dirty="0">
                <a:solidFill>
                  <a:srgbClr val="FFFF00"/>
                </a:solidFill>
              </a:rPr>
              <a:t>0</a:t>
            </a:r>
            <a:r>
              <a:rPr lang="en-US" b="1" dirty="0">
                <a:solidFill>
                  <a:srgbClr val="FFFF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Visibility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rgbClr val="FFFF00"/>
                </a:solidFill>
              </a:rPr>
              <a:t>1</a:t>
            </a:r>
            <a:r>
              <a:rPr lang="en-GB" b="1" dirty="0">
                <a:solidFill>
                  <a:srgbClr val="FFFF00"/>
                </a:solidFill>
              </a:rPr>
              <a:t>0</a:t>
            </a:r>
            <a:r>
              <a:rPr lang="en-US" b="1" dirty="0">
                <a:solidFill>
                  <a:srgbClr val="FFFF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Use Clauses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tr-TR" b="1" dirty="0">
                <a:solidFill>
                  <a:srgbClr val="FFFF00"/>
                </a:solidFill>
              </a:rPr>
              <a:t>1</a:t>
            </a:r>
            <a:r>
              <a:rPr lang="en-GB" b="1" dirty="0">
                <a:solidFill>
                  <a:srgbClr val="FFFF00"/>
                </a:solidFill>
              </a:rPr>
              <a:t>0</a:t>
            </a:r>
            <a:r>
              <a:rPr lang="tr-TR" b="1" dirty="0">
                <a:solidFill>
                  <a:srgbClr val="FFFF00"/>
                </a:solidFill>
              </a:rPr>
              <a:t>.5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The Context of Overload Resolution</a:t>
            </a:r>
            <a:endParaRPr lang="tr-T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606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1141413" y="237518"/>
            <a:ext cx="6401456" cy="1478570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400" b="1" cap="all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     BLOCK STATEMENT</a:t>
            </a: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3200" b="1" i="1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96718"/>
            <a:ext cx="4459287" cy="508946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</a:rPr>
              <a:t>Defines an internal block representing a portion of a design</a:t>
            </a:r>
            <a:endParaRPr lang="en-US" sz="22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</a:rPr>
              <a:t>Blocks can </a:t>
            </a:r>
            <a:r>
              <a:rPr lang="en-US" sz="2200" dirty="0">
                <a:solidFill>
                  <a:schemeClr val="bg1"/>
                </a:solidFill>
                <a:effectLst/>
              </a:rPr>
              <a:t>be </a:t>
            </a:r>
            <a:r>
              <a:rPr lang="en-US" sz="2200" dirty="0">
                <a:solidFill>
                  <a:schemeClr val="bg1"/>
                </a:solidFill>
              </a:rPr>
              <a:t>hierarchically nested within each other to support design decomposition</a:t>
            </a:r>
          </a:p>
          <a:p>
            <a:pPr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 dirty="0">
                <a:solidFill>
                  <a:schemeClr val="bg1"/>
                </a:solidFill>
              </a:rPr>
              <a:t>The block statement manages design complexity by supporting local signals, modular design, and hierarchy</a:t>
            </a:r>
          </a:p>
          <a:p>
            <a:pPr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 dirty="0">
                <a:solidFill>
                  <a:schemeClr val="bg1"/>
                </a:solidFill>
              </a:rPr>
              <a:t>Labeling</a:t>
            </a:r>
            <a:r>
              <a:rPr lang="en-US" sz="2200" dirty="0">
                <a:solidFill>
                  <a:schemeClr val="bg1"/>
                </a:solidFill>
                <a:effectLst/>
              </a:rPr>
              <a:t> and </a:t>
            </a:r>
            <a:r>
              <a:rPr lang="en-US" sz="2200" dirty="0">
                <a:solidFill>
                  <a:schemeClr val="bg1"/>
                </a:solidFill>
              </a:rPr>
              <a:t>local declarations enable a more organized and readable code structure</a:t>
            </a:r>
          </a:p>
          <a:p>
            <a:pPr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700" dirty="0">
              <a:effectLst/>
            </a:endParaRPr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700" b="1" dirty="0">
              <a:effectLst/>
            </a:endParaRPr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</p:txBody>
      </p:sp>
      <p:pic>
        <p:nvPicPr>
          <p:cNvPr id="3" name="Resim 2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0FE42223-4CFD-56AD-4A4A-B05A08D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0397"/>
            <a:ext cx="5456279" cy="321225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F360544-7E91-F69D-56EC-36C97886DBA2}"/>
              </a:ext>
            </a:extLst>
          </p:cNvPr>
          <p:cNvSpPr txBox="1"/>
          <p:nvPr/>
        </p:nvSpPr>
        <p:spPr>
          <a:xfrm>
            <a:off x="6713778" y="5246029"/>
            <a:ext cx="483405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solidFill>
                  <a:srgbClr val="FF0000"/>
                </a:solidFill>
                <a:ea typeface="+mn-lt"/>
                <a:cs typeface="+mn-lt"/>
                <a:hlinkClick r:id="rId3"/>
              </a:rPr>
              <a:t>From: </a:t>
            </a:r>
            <a:r>
              <a:rPr lang="tr-TR" dirty="0">
                <a:solidFill>
                  <a:srgbClr val="FF0000"/>
                </a:solidFill>
                <a:hlinkClick r:id="rId3"/>
              </a:rPr>
              <a:t>VHDL Golden Reference Guide - Sample Code Fragments</a:t>
            </a:r>
            <a:endParaRPr lang="tr-TR" dirty="0">
              <a:solidFill>
                <a:srgbClr val="FF0000"/>
              </a:solidFill>
              <a:ea typeface="+mn-lt"/>
              <a:cs typeface="+mn-lt"/>
              <a:hlinkClick r:id="rId3"/>
            </a:endParaRPr>
          </a:p>
          <a:p>
            <a:br>
              <a:rPr lang="en-US" dirty="0"/>
            </a:b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93830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1141413" y="237518"/>
            <a:ext cx="6401456" cy="1478570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400" b="1" cap="all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     PROCESS STATEMENT</a:t>
            </a: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3200" b="1" i="1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02612"/>
            <a:ext cx="5455748" cy="55193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</a:rPr>
              <a:t>Defines an independent sequential process representing the behavior of some portion of the design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The sensitivity list specifies which signals' changes will cause the process to be triggered. When a process has a sensitivity list, it only triggers when one of the signals in that list changes</a:t>
            </a:r>
          </a:p>
          <a:p>
            <a:pPr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Active Processes</a:t>
            </a:r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 Include Signal Assignments</a:t>
            </a:r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Triggered by Changes in their sensitivity list</a:t>
            </a:r>
            <a:endParaRPr lang="en-US" sz="22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Passive processes </a:t>
            </a:r>
          </a:p>
          <a:p>
            <a:pPr marL="742950" lvl="1" indent="-28575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 Have no signal assignments</a:t>
            </a:r>
            <a:endParaRPr lang="en-US" sz="22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 Execute internal logic</a:t>
            </a:r>
            <a:endParaRPr lang="en-US" sz="2200" dirty="0"/>
          </a:p>
          <a:p>
            <a:pPr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700" b="1" dirty="0">
              <a:solidFill>
                <a:srgbClr val="FFFFFF"/>
              </a:solidFill>
            </a:endParaRPr>
          </a:p>
          <a:p>
            <a:pPr lvl="1"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</p:txBody>
      </p:sp>
      <p:pic>
        <p:nvPicPr>
          <p:cNvPr id="5" name="Resim 4" descr="metin, ekran görüntüsü, yazı tipi, yazılım içeren bir resim&#10;&#10;Açıklama otomatik olarak oluşturuldu">
            <a:extLst>
              <a:ext uri="{FF2B5EF4-FFF2-40B4-BE49-F238E27FC236}">
                <a16:creationId xmlns:a16="http://schemas.microsoft.com/office/drawing/2014/main" id="{FE7DD138-9D9B-C797-330D-560893D1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223" y="978134"/>
            <a:ext cx="4278532" cy="485599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D99B9C4-ACA5-B740-9237-DB903A8F6EB4}"/>
              </a:ext>
            </a:extLst>
          </p:cNvPr>
          <p:cNvSpPr txBox="1"/>
          <p:nvPr/>
        </p:nvSpPr>
        <p:spPr>
          <a:xfrm>
            <a:off x="7169119" y="6008029"/>
            <a:ext cx="483405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solidFill>
                  <a:srgbClr val="FF0000"/>
                </a:solidFill>
                <a:ea typeface="+mn-lt"/>
                <a:cs typeface="+mn-lt"/>
                <a:hlinkClick r:id="rId3"/>
              </a:rPr>
              <a:t>From: </a:t>
            </a:r>
            <a:r>
              <a:rPr lang="tr-TR" dirty="0">
                <a:solidFill>
                  <a:srgbClr val="FF0000"/>
                </a:solidFill>
                <a:hlinkClick r:id="rId3"/>
              </a:rPr>
              <a:t>VHDL Golden Reference Guide - Sample Code Fragments</a:t>
            </a:r>
            <a:endParaRPr lang="tr-TR" dirty="0">
              <a:solidFill>
                <a:srgbClr val="FF0000"/>
              </a:solidFill>
              <a:ea typeface="+mn-lt"/>
              <a:cs typeface="+mn-lt"/>
              <a:hlinkClick r:id="rId3"/>
            </a:endParaRPr>
          </a:p>
          <a:p>
            <a:br>
              <a:rPr lang="en-US" dirty="0"/>
            </a:b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02561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1219567" y="393825"/>
            <a:ext cx="10973455" cy="1312494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Concurrent assertion statement</a:t>
            </a:r>
            <a:endParaRPr lang="tr-TR" sz="4400" b="1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4400" b="1" i="1" cap="all" dirty="0">
              <a:solidFill>
                <a:schemeClr val="tx1"/>
              </a:solidFill>
              <a:latin typeface="Tw Cen MT (Headings)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566" y="1643795"/>
            <a:ext cx="5494824" cy="30965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A concurrent assertion statement is a construct that passively checks validation conditions and sends error messages to the simulation report</a:t>
            </a:r>
          </a:p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Concurrent assertion statements do not cause events to occur during simulation, but they provide a mechanism for reporting errors when assertions fail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 </a:t>
            </a:r>
          </a:p>
          <a:p>
            <a:pPr marL="0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700" dirty="0"/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700" b="1" dirty="0"/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</p:txBody>
      </p:sp>
      <p:pic>
        <p:nvPicPr>
          <p:cNvPr id="4" name="Resim 3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2992FF9E-8D78-3B3D-8E74-4227B8E4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327" y="1644108"/>
            <a:ext cx="5345152" cy="326312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3B11A36-561A-649C-2933-79D158ADDA0D}"/>
              </a:ext>
            </a:extLst>
          </p:cNvPr>
          <p:cNvSpPr txBox="1"/>
          <p:nvPr/>
        </p:nvSpPr>
        <p:spPr>
          <a:xfrm>
            <a:off x="6713778" y="5246029"/>
            <a:ext cx="483405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solidFill>
                  <a:srgbClr val="FF0000"/>
                </a:solidFill>
                <a:ea typeface="+mn-lt"/>
                <a:cs typeface="+mn-lt"/>
                <a:hlinkClick r:id="rId3"/>
              </a:rPr>
              <a:t>From: </a:t>
            </a:r>
            <a:r>
              <a:rPr lang="tr-TR" dirty="0">
                <a:solidFill>
                  <a:srgbClr val="FF0000"/>
                </a:solidFill>
                <a:hlinkClick r:id="rId3"/>
              </a:rPr>
              <a:t>VHDL Golden Reference Guide - Sample Code Fragments</a:t>
            </a:r>
            <a:endParaRPr lang="tr-TR" dirty="0">
              <a:solidFill>
                <a:srgbClr val="FF0000"/>
              </a:solidFill>
              <a:ea typeface="+mn-lt"/>
              <a:cs typeface="+mn-lt"/>
              <a:hlinkClick r:id="rId3"/>
            </a:endParaRPr>
          </a:p>
          <a:p>
            <a:br>
              <a:rPr lang="en-US" dirty="0"/>
            </a:b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300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F578E-40B8-4605-6994-1F9DD7AD4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1B5B04-1393-697B-670F-8CA12F9B5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43" y="732262"/>
            <a:ext cx="11442796" cy="3439177"/>
          </a:xfrm>
        </p:spPr>
        <p:txBody>
          <a:bodyPr>
            <a:noAutofit/>
          </a:bodyPr>
          <a:lstStyle/>
          <a:p>
            <a:pPr lvl="0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 specification: Associates component instances to design entities such as blocks and components</a:t>
            </a:r>
            <a:endParaRPr lang="tr-TR" sz="25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Block Configuration: Indicates how components and their configurations are bound and scoped, and how internal and external blocks are organized and connected inside a design</a:t>
            </a:r>
            <a:endParaRPr lang="tr-TR" sz="25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Component Configuration: Describes how component instances within a block are configured, including their bindings to design entities and any related block configurations, ensuring consistent bindings across instances</a:t>
            </a:r>
            <a:endParaRPr lang="tr-TR" sz="25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tr-TR" sz="2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1B9E3-1FC8-1C99-6DE9-3897329578BB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.3 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Configuration Declarations 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5193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1219567" y="393825"/>
            <a:ext cx="10973455" cy="1312494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Concurrent</a:t>
            </a:r>
            <a:r>
              <a:rPr lang="en-US" sz="4400" b="1" cap="all" dirty="0">
                <a:solidFill>
                  <a:srgbClr val="FF0000"/>
                </a:solidFill>
                <a:latin typeface="Vodafone Rg"/>
                <a:ea typeface="+mj-ea"/>
                <a:cs typeface="+mj-cs"/>
              </a:rPr>
              <a:t> procedure call statements</a:t>
            </a:r>
            <a:endParaRPr lang="tr-TR" b="1" dirty="0">
              <a:solidFill>
                <a:srgbClr val="FF0000"/>
              </a:solidFill>
              <a:ea typeface="+mj-ea"/>
              <a:cs typeface="+mj-cs"/>
            </a:endParaRP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3200" b="1" i="1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566" y="1643795"/>
            <a:ext cx="5494824" cy="30965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Represents a process containing the corresponding sequential procedure call statement</a:t>
            </a:r>
            <a:endParaRPr lang="en-US" sz="2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A concurrent procedure call in architecture executes at the same hierarchical level as other concurrent statements, facilitating modular signal updates and enabling parallel operation within the concurrent domain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 </a:t>
            </a:r>
          </a:p>
          <a:p>
            <a:pPr marL="0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700" dirty="0"/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700" b="1" dirty="0"/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</p:txBody>
      </p:sp>
      <p:pic>
        <p:nvPicPr>
          <p:cNvPr id="7" name="Resim 6" descr="metin, ekran görüntüsü, yazı tipi, yazılım içeren bir resim&#10;&#10;Açıklama otomatik olarak oluşturuldu">
            <a:extLst>
              <a:ext uri="{FF2B5EF4-FFF2-40B4-BE49-F238E27FC236}">
                <a16:creationId xmlns:a16="http://schemas.microsoft.com/office/drawing/2014/main" id="{A414E2FD-61C6-906D-54EF-73EF1740B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92" y="1372353"/>
            <a:ext cx="4536831" cy="412139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ECBAEB7-12B3-455D-A5AF-1545BEEBEE04}"/>
              </a:ext>
            </a:extLst>
          </p:cNvPr>
          <p:cNvSpPr txBox="1"/>
          <p:nvPr/>
        </p:nvSpPr>
        <p:spPr>
          <a:xfrm>
            <a:off x="7345680" y="5831468"/>
            <a:ext cx="483405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solidFill>
                  <a:srgbClr val="FF0000"/>
                </a:solidFill>
                <a:ea typeface="+mn-lt"/>
                <a:cs typeface="+mn-lt"/>
                <a:hlinkClick r:id="rId3"/>
              </a:rPr>
              <a:t>From: </a:t>
            </a:r>
            <a:r>
              <a:rPr lang="tr-TR" dirty="0">
                <a:solidFill>
                  <a:srgbClr val="FF0000"/>
                </a:solidFill>
                <a:hlinkClick r:id="rId3"/>
              </a:rPr>
              <a:t>VHDL Golden Reference Guide - Sample Code Fragments</a:t>
            </a:r>
            <a:endParaRPr lang="tr-TR" dirty="0">
              <a:solidFill>
                <a:srgbClr val="FF0000"/>
              </a:solidFill>
              <a:ea typeface="+mn-lt"/>
              <a:cs typeface="+mn-lt"/>
              <a:hlinkClick r:id="rId3"/>
            </a:endParaRPr>
          </a:p>
          <a:p>
            <a:br>
              <a:rPr lang="en-US" dirty="0"/>
            </a:b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4453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1079867" y="393825"/>
            <a:ext cx="11429633" cy="1312494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92500"/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Concurrent signal assignment statements</a:t>
            </a:r>
            <a:endParaRPr lang="tr-TR" b="1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3200" b="1" i="1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566" y="1643795"/>
            <a:ext cx="5485532" cy="5066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Represents an equivalent process statement that assigns values to signals</a:t>
            </a:r>
          </a:p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Execution of a concurrent signal assignment statement is equivalent to execution of the equivalent process statement</a:t>
            </a:r>
          </a:p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There are two forms of the concurrent signal assignment statement</a:t>
            </a:r>
          </a:p>
          <a:p>
            <a:pPr marL="571500" lvl="1" indent="-34290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Conditional Signal Assignments</a:t>
            </a:r>
          </a:p>
          <a:p>
            <a:pPr marL="571500" lvl="1" indent="-34290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Selected Signal Assignments</a:t>
            </a:r>
            <a:endParaRPr lang="en-US" sz="2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pPr lvl="1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700" b="1" dirty="0"/>
          </a:p>
          <a:p>
            <a:pPr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</p:txBody>
      </p:sp>
      <p:pic>
        <p:nvPicPr>
          <p:cNvPr id="5" name="Resim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058679FB-3C28-1D1D-910D-D15D78EA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768" y="3433182"/>
            <a:ext cx="4521122" cy="1980270"/>
          </a:xfrm>
          <a:prstGeom prst="rect">
            <a:avLst/>
          </a:prstGeom>
        </p:spPr>
      </p:pic>
      <p:pic>
        <p:nvPicPr>
          <p:cNvPr id="9" name="Resim 8" descr="metin, yazı tipi, ekran görüntüs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FE639362-7055-17E7-03A5-344B3028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51" y="1645270"/>
            <a:ext cx="4825923" cy="154165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A1556AF-8205-9264-56EF-1C9A602988B1}"/>
              </a:ext>
            </a:extLst>
          </p:cNvPr>
          <p:cNvSpPr txBox="1"/>
          <p:nvPr/>
        </p:nvSpPr>
        <p:spPr>
          <a:xfrm>
            <a:off x="7039022" y="5710663"/>
            <a:ext cx="483405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solidFill>
                  <a:srgbClr val="FF0000"/>
                </a:solidFill>
                <a:ea typeface="+mn-lt"/>
                <a:cs typeface="+mn-lt"/>
                <a:hlinkClick r:id="rId4"/>
              </a:rPr>
              <a:t>From: </a:t>
            </a:r>
            <a:r>
              <a:rPr lang="tr-TR" dirty="0">
                <a:solidFill>
                  <a:srgbClr val="FF0000"/>
                </a:solidFill>
                <a:hlinkClick r:id="rId4"/>
              </a:rPr>
              <a:t>VHDL Golden Reference Guide - Sample Code Fragments</a:t>
            </a:r>
            <a:endParaRPr lang="tr-TR" dirty="0">
              <a:solidFill>
                <a:srgbClr val="FF0000"/>
              </a:solidFill>
              <a:ea typeface="+mn-lt"/>
              <a:cs typeface="+mn-lt"/>
              <a:hlinkClick r:id="rId4"/>
            </a:endParaRPr>
          </a:p>
          <a:p>
            <a:br>
              <a:rPr lang="en-US" dirty="0"/>
            </a:b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07444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1219567" y="393825"/>
            <a:ext cx="10973455" cy="1312494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Component instantiation statements</a:t>
            </a:r>
            <a:endParaRPr lang="tr-TR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3200" b="1" i="1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566" y="1643795"/>
            <a:ext cx="5485532" cy="5066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It is a mechanism that allows for the iterative or conditional elaboration of a specific portion of a design. This is used for the creation of repetitive components or conditional structures</a:t>
            </a:r>
          </a:p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Instantiation of a component can be expressed in two ways</a:t>
            </a:r>
          </a:p>
          <a:p>
            <a:pPr marL="571500" lvl="1" indent="-34290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Instantiation of a component </a:t>
            </a:r>
            <a:endParaRPr lang="en-US" sz="2200" dirty="0">
              <a:solidFill>
                <a:schemeClr val="bg1"/>
              </a:solidFill>
            </a:endParaRPr>
          </a:p>
          <a:p>
            <a:pPr marL="571500" lvl="1" indent="-34290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Instantiation of a design entity</a:t>
            </a:r>
            <a:endParaRPr lang="en-US" sz="2200" dirty="0">
              <a:solidFill>
                <a:schemeClr val="bg1"/>
              </a:solidFill>
            </a:endParaRPr>
          </a:p>
          <a:p>
            <a:pPr marL="0">
              <a:lnSpc>
                <a:spcPct val="110000"/>
              </a:lnSpc>
            </a:pPr>
            <a:endParaRPr lang="en-US" sz="2200" dirty="0">
              <a:solidFill>
                <a:srgbClr val="000000"/>
              </a:solidFill>
            </a:endParaRPr>
          </a:p>
          <a:p>
            <a:pPr marL="0">
              <a:lnSpc>
                <a:spcPct val="110000"/>
              </a:lnSpc>
            </a:pPr>
            <a:endParaRPr lang="en-US" sz="2200" dirty="0">
              <a:solidFill>
                <a:srgbClr val="000000"/>
              </a:solidFill>
            </a:endParaRPr>
          </a:p>
          <a:p>
            <a:pPr marL="0">
              <a:lnSpc>
                <a:spcPct val="110000"/>
              </a:lnSpc>
            </a:pPr>
            <a:endParaRPr lang="en-US" sz="2200" dirty="0">
              <a:solidFill>
                <a:srgbClr val="000000"/>
              </a:solidFill>
            </a:endParaRPr>
          </a:p>
          <a:p>
            <a:pPr marL="0">
              <a:lnSpc>
                <a:spcPct val="110000"/>
              </a:lnSpc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lvl="1">
              <a:lnSpc>
                <a:spcPct val="110000"/>
              </a:lnSpc>
            </a:pPr>
            <a:endParaRPr lang="en-US" sz="1700" b="1" dirty="0"/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B282D21-EA7F-E0AD-3D9A-51EFC6C72C9F}"/>
              </a:ext>
            </a:extLst>
          </p:cNvPr>
          <p:cNvSpPr txBox="1"/>
          <p:nvPr/>
        </p:nvSpPr>
        <p:spPr>
          <a:xfrm>
            <a:off x="6903473" y="5224099"/>
            <a:ext cx="483405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solidFill>
                  <a:srgbClr val="FF0000"/>
                </a:solidFill>
                <a:ea typeface="+mn-lt"/>
                <a:cs typeface="+mn-lt"/>
                <a:hlinkClick r:id="rId2"/>
              </a:rPr>
              <a:t>From: </a:t>
            </a:r>
            <a:r>
              <a:rPr lang="tr-TR" dirty="0">
                <a:solidFill>
                  <a:srgbClr val="FF0000"/>
                </a:solidFill>
                <a:hlinkClick r:id="rId2"/>
              </a:rPr>
              <a:t>VHDL Golden Reference Guide - Sample Code Fragments</a:t>
            </a:r>
            <a:endParaRPr lang="tr-TR" dirty="0">
              <a:solidFill>
                <a:srgbClr val="FF0000"/>
              </a:solidFill>
              <a:ea typeface="+mn-lt"/>
              <a:cs typeface="+mn-lt"/>
              <a:hlinkClick r:id="rId2"/>
            </a:endParaRPr>
          </a:p>
          <a:p>
            <a:br>
              <a:rPr lang="en-US" dirty="0"/>
            </a:br>
            <a:endParaRPr lang="en-US" dirty="0"/>
          </a:p>
          <a:p>
            <a:endParaRPr lang="tr-TR" dirty="0"/>
          </a:p>
        </p:txBody>
      </p:sp>
      <p:pic>
        <p:nvPicPr>
          <p:cNvPr id="4" name="Resim 3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C36C7B76-6ECE-26F3-47DA-39AA0338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317" y="1287145"/>
            <a:ext cx="51911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1219567" y="393825"/>
            <a:ext cx="10973455" cy="1312494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Generate Statement</a:t>
            </a:r>
            <a:endParaRPr lang="tr-TR" dirty="0">
              <a:latin typeface="Tw Cen MT (Headings)"/>
              <a:ea typeface="+mj-ea"/>
              <a:cs typeface="+mj-cs"/>
            </a:endParaRP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3200" b="1" i="1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566" y="1643795"/>
            <a:ext cx="5485532" cy="5066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Defines a subcomponent of the design entity in which it appears</a:t>
            </a:r>
          </a:p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Associates signals or values with the ports of that subcomponent, and values with generics of that subcomponent</a:t>
            </a:r>
          </a:p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The generate statement is used in two ways</a:t>
            </a:r>
          </a:p>
          <a:p>
            <a:pPr marL="514350" lvl="1" indent="-28575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For Generate</a:t>
            </a:r>
          </a:p>
          <a:p>
            <a:pPr marL="514350" lvl="1" indent="-285750">
              <a:lnSpc>
                <a:spcPct val="110000"/>
              </a:lnSpc>
            </a:pPr>
            <a:r>
              <a:rPr lang="en-US" sz="2200" dirty="0">
                <a:solidFill>
                  <a:srgbClr val="000000"/>
                </a:solidFill>
              </a:rPr>
              <a:t>If Generate</a:t>
            </a:r>
          </a:p>
          <a:p>
            <a:pPr marL="0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lvl="1">
              <a:lnSpc>
                <a:spcPct val="110000"/>
              </a:lnSpc>
            </a:pPr>
            <a:endParaRPr lang="en-US" sz="1700" b="1" dirty="0"/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</a:pPr>
            <a:endParaRPr lang="en-US" sz="1700" b="1" dirty="0"/>
          </a:p>
        </p:txBody>
      </p:sp>
      <p:pic>
        <p:nvPicPr>
          <p:cNvPr id="4" name="Resim 3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98CE36D-C167-C310-CB95-04803A98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041" y="1714268"/>
            <a:ext cx="4038600" cy="1162050"/>
          </a:xfrm>
          <a:prstGeom prst="rect">
            <a:avLst/>
          </a:prstGeom>
        </p:spPr>
      </p:pic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487C6978-365B-13AB-3435-5BE536CE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835" y="3425515"/>
            <a:ext cx="4024428" cy="180975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6D70131-AC63-8D75-5A18-7E0817E959A2}"/>
              </a:ext>
            </a:extLst>
          </p:cNvPr>
          <p:cNvSpPr txBox="1"/>
          <p:nvPr/>
        </p:nvSpPr>
        <p:spPr>
          <a:xfrm>
            <a:off x="7178412" y="5589858"/>
            <a:ext cx="483405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solidFill>
                  <a:srgbClr val="FF0000"/>
                </a:solidFill>
                <a:ea typeface="+mn-lt"/>
                <a:cs typeface="+mn-lt"/>
                <a:hlinkClick r:id="rId4"/>
              </a:rPr>
              <a:t>From: </a:t>
            </a:r>
            <a:r>
              <a:rPr lang="tr-TR" dirty="0">
                <a:solidFill>
                  <a:srgbClr val="FF0000"/>
                </a:solidFill>
                <a:hlinkClick r:id="rId4"/>
              </a:rPr>
              <a:t>VHDL Golden Reference Guide - Sample Code Fragments</a:t>
            </a:r>
            <a:endParaRPr lang="tr-TR" dirty="0">
              <a:solidFill>
                <a:srgbClr val="FF0000"/>
              </a:solidFill>
              <a:ea typeface="+mn-lt"/>
              <a:cs typeface="+mn-lt"/>
              <a:hlinkClick r:id="rId4"/>
            </a:endParaRPr>
          </a:p>
          <a:p>
            <a:br>
              <a:rPr lang="en-US" dirty="0"/>
            </a:b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5306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1057007" y="119505"/>
            <a:ext cx="10973455" cy="1312494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0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DECLERATIVE REGION</a:t>
            </a:r>
            <a:endParaRPr lang="tr-TR" sz="4000" dirty="0">
              <a:latin typeface="Tw Cen MT (Headings)"/>
              <a:ea typeface="+mj-ea"/>
              <a:cs typeface="+mj-cs"/>
            </a:endParaRP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3200" b="1" i="1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566" y="775115"/>
            <a:ext cx="10754606" cy="5066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 declarative region in VHDL is a defined area where specific declarations are valid</a:t>
            </a:r>
          </a:p>
          <a:p>
            <a:pPr marL="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Declarative regions are established by constructs like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</a:rPr>
              <a:t>entity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</a:rPr>
              <a:t>architecture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</a:rPr>
              <a:t>process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</a:rPr>
              <a:t>block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</a:rPr>
              <a:t>package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</a:rPr>
              <a:t>component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and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</a:rPr>
              <a:t>configuration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each forming its own scope</a:t>
            </a:r>
            <a:endParaRPr lang="en-US" sz="2000" dirty="0">
              <a:solidFill>
                <a:schemeClr val="bg1"/>
              </a:solidFill>
            </a:endParaRPr>
          </a:p>
          <a:p>
            <a:pPr marL="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Each primary unit has a root declarative region, and each design library includes a region covering all its units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>
              <a:lnSpc>
                <a:spcPct val="110000"/>
              </a:lnSpc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0261250-9D62-A27C-D195-BD5B90D93FA4}"/>
              </a:ext>
            </a:extLst>
          </p:cNvPr>
          <p:cNvSpPr txBox="1">
            <a:spLocks/>
          </p:cNvSpPr>
          <p:nvPr/>
        </p:nvSpPr>
        <p:spPr bwMode="auto">
          <a:xfrm>
            <a:off x="914767" y="3086225"/>
            <a:ext cx="10973455" cy="1312494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0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SCOPE of DECLERATIONS</a:t>
            </a:r>
            <a:endParaRPr lang="tr-TR" sz="4000" dirty="0">
              <a:latin typeface="Tw Cen MT (Headings)"/>
              <a:ea typeface="+mj-ea"/>
              <a:cs typeface="+mj-cs"/>
            </a:endParaRP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3200" b="1" i="1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59273FC-5480-B8A4-9CAA-0158DBFD7973}"/>
              </a:ext>
            </a:extLst>
          </p:cNvPr>
          <p:cNvSpPr txBox="1">
            <a:spLocks/>
          </p:cNvSpPr>
          <p:nvPr/>
        </p:nvSpPr>
        <p:spPr>
          <a:xfrm>
            <a:off x="1219566" y="3741835"/>
            <a:ext cx="9646051" cy="24148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 declaration’s scope begins where it is declared and extends to the end of its nearest declarative region, defining where it can be used.=</a:t>
            </a:r>
          </a:p>
          <a:p>
            <a:pPr marL="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 immediate scope covers the area from the start of the declaration to the end of its nearest declarative region</a:t>
            </a:r>
            <a:endParaRPr lang="en-US" sz="2000" dirty="0">
              <a:solidFill>
                <a:schemeClr val="bg1"/>
              </a:solidFill>
            </a:endParaRPr>
          </a:p>
          <a:p>
            <a:pPr marL="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Certain declarations, like those in package, record, subprogram parameters, or components (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generic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and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port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), can extend beyond their immediate scope, applying throughout their entire enclosing region or library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>
              <a:lnSpc>
                <a:spcPct val="110000"/>
              </a:lnSpc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700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AutoNum type="alphaLcParenR"/>
            </a:pPr>
            <a:endParaRPr lang="en-US" sz="1700" b="1" dirty="0"/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AutoNum type="alphaLcParenR"/>
            </a:pPr>
            <a:endParaRPr lang="en-US" sz="1700" b="1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AutoNum type="alphaLcParenR"/>
            </a:pP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1273295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1219567" y="393825"/>
            <a:ext cx="10973455" cy="1312494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0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VISIBILITY</a:t>
            </a:r>
            <a:endParaRPr lang="tr-TR" sz="4000" dirty="0">
              <a:latin typeface="Tw Cen MT (Headings)"/>
              <a:ea typeface="+mj-ea"/>
              <a:cs typeface="+mj-cs"/>
            </a:endParaRP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3200" b="1" i="1" cap="all" dirty="0">
              <a:solidFill>
                <a:schemeClr val="tx1"/>
              </a:solidFill>
              <a:latin typeface="Tw Cen MT (Headings)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566" y="1049435"/>
            <a:ext cx="11078611" cy="5066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Visibility rules define which identifier is accessible within a certain area, and overloaded names are clarified by additional rules</a:t>
            </a:r>
          </a:p>
          <a:p>
            <a:pPr marL="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Visibility can be achieved by selection (using </a:t>
            </a:r>
            <a:r>
              <a:rPr lang="en-US" sz="2000" dirty="0">
                <a:solidFill>
                  <a:schemeClr val="accent1">
                    <a:lumMod val="76000"/>
                  </a:schemeClr>
                </a:solidFill>
                <a:latin typeface="Consolas"/>
                <a:ea typeface="+mn-lt"/>
                <a:cs typeface="+mn-lt"/>
              </a:rPr>
              <a:t>use</a:t>
            </a:r>
            <a:r>
              <a:rPr lang="en-US" sz="2000" dirty="0">
                <a:solidFill>
                  <a:schemeClr val="accent1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clauses) or directly, where identifiers are accessible in their immediate area unless hidden by another declaration with the same name</a:t>
            </a:r>
          </a:p>
          <a:p>
            <a:pPr marL="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If two declarations share the same name in overlapping areas, the outer one is hidden in the inner area, except for predefined operations, which are always hidden by explicit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>
              <a:lnSpc>
                <a:spcPct val="110000"/>
              </a:lnSpc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1219567" y="3431665"/>
            <a:ext cx="10973455" cy="1312494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0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USE CLAUSE</a:t>
            </a:r>
            <a:endParaRPr lang="tr-TR" sz="4000">
              <a:latin typeface="Tw Cen MT (Headings)"/>
              <a:ea typeface="+mj-ea"/>
              <a:cs typeface="+mj-cs"/>
            </a:endParaRP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3200" b="1" i="1" cap="all">
              <a:solidFill>
                <a:schemeClr val="tx1"/>
              </a:solidFill>
              <a:latin typeface="Tw Cen MT (Headings)"/>
              <a:ea typeface="+mj-ea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/>
        </p:nvSpPr>
        <p:spPr>
          <a:xfrm>
            <a:off x="1219566" y="4087275"/>
            <a:ext cx="11078611" cy="5066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use</a:t>
            </a:r>
            <a:r>
              <a:rPr lang="en-US" sz="20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clause makes certain declarations directly accessible in the code without needing further references</a:t>
            </a:r>
          </a:p>
          <a:p>
            <a:pPr marL="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The visibility of a </a:t>
            </a:r>
            <a:r>
              <a:rPr lang="en-US" sz="2000" dirty="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use</a:t>
            </a:r>
            <a:r>
              <a:rPr lang="en-US" sz="20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clause starts right after it is written and continues to the end of its surrounding region, such as a design unit or configuration</a:t>
            </a:r>
          </a:p>
          <a:p>
            <a:pPr marL="0">
              <a:lnSpc>
                <a:spcPct val="11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If there’s another declaration with the same name in a closer scope, the </a:t>
            </a:r>
            <a:r>
              <a:rPr lang="en-US" sz="2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use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clause declaration isn’t accessible, except for unique functions or enumeration items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>
              <a:lnSpc>
                <a:spcPct val="110000"/>
              </a:lnSpc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2432443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1067167" y="403985"/>
            <a:ext cx="11064895" cy="1312494"/>
          </a:xfrm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90000"/>
              </a:lnSpc>
              <a:spcAft>
                <a:spcPts val="1798"/>
              </a:spcAft>
              <a:buNone/>
            </a:pPr>
            <a:r>
              <a:rPr lang="en-US" sz="40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The context of overload resolution</a:t>
            </a:r>
            <a:endParaRPr lang="tr-TR" b="1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  <a:p>
            <a:pPr marL="0" indent="0" defTabSz="914400">
              <a:lnSpc>
                <a:spcPct val="90000"/>
              </a:lnSpc>
              <a:spcAft>
                <a:spcPts val="1200"/>
              </a:spcAft>
              <a:buNone/>
            </a:pPr>
            <a:endParaRPr lang="en-US" sz="3200" b="1" i="1" cap="all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166" y="1557435"/>
            <a:ext cx="10754606" cy="5066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14300" indent="-34290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Overload resolution defines the exact meaning of an identifier or operator when multiple meanings are possible, ensuring a single valid interpretation within a specific context</a:t>
            </a:r>
            <a:endParaRPr lang="tr-TR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114300" indent="-34290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Overload resolution considers only syntax, scope, visibility, and specific type rules, such as matching types, required type classes, and appropriate prefixes</a:t>
            </a:r>
            <a:endParaRPr lang="en-US" sz="2200" dirty="0">
              <a:solidFill>
                <a:schemeClr val="bg1"/>
              </a:solidFill>
            </a:endParaRPr>
          </a:p>
          <a:p>
            <a:pPr marL="0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An occurrence is only legal if there is a unique valid interpretation for each part of the context, while additional checks like parameter modes and conformance may still apply for full validity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0">
              <a:lnSpc>
                <a:spcPct val="110000"/>
              </a:lnSpc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  <a:p>
            <a:pPr lvl="1">
              <a:lnSpc>
                <a:spcPct val="110000"/>
              </a:lnSpc>
              <a:buAutoNum type="alphaLcParenR"/>
            </a:pP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1770325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8" y="10"/>
            <a:ext cx="598223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398" y="688403"/>
            <a:ext cx="6201077" cy="211251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11.1</a:t>
            </a:r>
            <a:r>
              <a:rPr lang="tr-TR" b="1" dirty="0">
                <a:solidFill>
                  <a:schemeClr val="bg1"/>
                </a:solidFill>
              </a:rPr>
              <a:t> Design units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11.2</a:t>
            </a:r>
            <a:r>
              <a:rPr lang="en-US" b="1" dirty="0">
                <a:solidFill>
                  <a:schemeClr val="bg1"/>
                </a:solidFill>
              </a:rPr>
              <a:t> Design libraries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11.3</a:t>
            </a:r>
            <a:r>
              <a:rPr lang="en-US" b="1" dirty="0">
                <a:solidFill>
                  <a:schemeClr val="bg1"/>
                </a:solidFill>
              </a:rPr>
              <a:t> Context clauses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rgbClr val="FFFF00"/>
                </a:solidFill>
              </a:rPr>
              <a:t>11.4</a:t>
            </a:r>
            <a:r>
              <a:rPr lang="en-US" b="1" dirty="0">
                <a:solidFill>
                  <a:schemeClr val="bg1"/>
                </a:solidFill>
              </a:rPr>
              <a:t> Order of analysis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5CFFBD-05E8-0694-F50C-190890A7198B}"/>
              </a:ext>
            </a:extLst>
          </p:cNvPr>
          <p:cNvSpPr txBox="1">
            <a:spLocks/>
          </p:cNvSpPr>
          <p:nvPr/>
        </p:nvSpPr>
        <p:spPr>
          <a:xfrm>
            <a:off x="5976636" y="-59584"/>
            <a:ext cx="6215364" cy="1129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</a:rPr>
              <a:t>11. Design units and their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F01B4B-E1A4-BE54-8F9D-2147775A3583}"/>
              </a:ext>
            </a:extLst>
          </p:cNvPr>
          <p:cNvSpPr txBox="1">
            <a:spLocks/>
          </p:cNvSpPr>
          <p:nvPr/>
        </p:nvSpPr>
        <p:spPr>
          <a:xfrm>
            <a:off x="5695648" y="2566352"/>
            <a:ext cx="6215364" cy="1129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0000"/>
                </a:solidFill>
              </a:rPr>
              <a:t>12.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7B2BC9-01E3-FB83-F0F2-84B0C0D4ECFE}"/>
              </a:ext>
            </a:extLst>
          </p:cNvPr>
          <p:cNvSpPr txBox="1">
            <a:spLocks/>
          </p:cNvSpPr>
          <p:nvPr/>
        </p:nvSpPr>
        <p:spPr>
          <a:xfrm>
            <a:off x="5981398" y="3293100"/>
            <a:ext cx="6201077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12.1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Elaboration of a design hierarchy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1</a:t>
            </a:r>
            <a:r>
              <a:rPr lang="tr-TR" b="1" dirty="0">
                <a:solidFill>
                  <a:srgbClr val="FFFF00"/>
                </a:solidFill>
              </a:rPr>
              <a:t>2</a:t>
            </a:r>
            <a:r>
              <a:rPr lang="en-US" b="1" dirty="0">
                <a:solidFill>
                  <a:srgbClr val="FFFF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Elaboration of a block header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1</a:t>
            </a:r>
            <a:r>
              <a:rPr lang="tr-TR" b="1" dirty="0">
                <a:solidFill>
                  <a:srgbClr val="FFFF00"/>
                </a:solidFill>
              </a:rPr>
              <a:t>2</a:t>
            </a:r>
            <a:r>
              <a:rPr lang="en-US" b="1" dirty="0">
                <a:solidFill>
                  <a:srgbClr val="FFFF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Elaboration of a declarative part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rgbClr val="FFFF00"/>
                </a:solidFill>
              </a:rPr>
              <a:t>1</a:t>
            </a:r>
            <a:r>
              <a:rPr lang="tr-TR" b="1" dirty="0">
                <a:solidFill>
                  <a:srgbClr val="FFFF00"/>
                </a:solidFill>
              </a:rPr>
              <a:t>2</a:t>
            </a:r>
            <a:r>
              <a:rPr lang="en-US" b="1" dirty="0">
                <a:solidFill>
                  <a:srgbClr val="FFFF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Elaboration of a statement part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tr-TR" b="1" dirty="0">
                <a:solidFill>
                  <a:srgbClr val="FFFF00"/>
                </a:solidFill>
              </a:rPr>
              <a:t>12.5</a:t>
            </a:r>
            <a:r>
              <a:rPr lang="tr-TR" b="1" dirty="0">
                <a:solidFill>
                  <a:schemeClr val="bg1"/>
                </a:solidFill>
              </a:rPr>
              <a:t> Dynamic elaboration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</a:rPr>
              <a:t>   </a:t>
            </a:r>
            <a:r>
              <a:rPr lang="tr-TR" b="1" dirty="0">
                <a:solidFill>
                  <a:srgbClr val="FFFF00"/>
                </a:solidFill>
              </a:rPr>
              <a:t>12.6</a:t>
            </a:r>
            <a:r>
              <a:rPr lang="tr-TR" b="1" dirty="0">
                <a:solidFill>
                  <a:schemeClr val="bg1"/>
                </a:solidFill>
              </a:rPr>
              <a:t> Execution of a 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5B699B8-B14A-8382-007A-39CAA05B78BD}"/>
              </a:ext>
            </a:extLst>
          </p:cNvPr>
          <p:cNvSpPr txBox="1">
            <a:spLocks/>
          </p:cNvSpPr>
          <p:nvPr/>
        </p:nvSpPr>
        <p:spPr>
          <a:xfrm>
            <a:off x="-131232" y="152676"/>
            <a:ext cx="6201076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11 and 12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Furkan Kaya</a:t>
            </a:r>
            <a:endParaRPr lang="en-US" sz="6000" b="1" i="1" dirty="0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C071-0CCE-275D-1A94-C59A3E21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609600"/>
          </a:xfrm>
        </p:spPr>
        <p:txBody>
          <a:bodyPr>
            <a:noAutofit/>
          </a:bodyPr>
          <a:lstStyle/>
          <a:p>
            <a:pPr algn="ctr"/>
            <a:r>
              <a:rPr lang="tr-TR" sz="4400" b="1" dirty="0">
                <a:solidFill>
                  <a:srgbClr val="FFFF00"/>
                </a:solidFill>
              </a:rPr>
              <a:t>11.1</a:t>
            </a:r>
            <a:r>
              <a:rPr lang="tr-TR" sz="4400" b="1" dirty="0">
                <a:solidFill>
                  <a:schemeClr val="bg1"/>
                </a:solidFill>
              </a:rPr>
              <a:t> </a:t>
            </a:r>
            <a:r>
              <a:rPr lang="tr-TR" sz="4400" b="1" dirty="0">
                <a:solidFill>
                  <a:srgbClr val="FF0000"/>
                </a:solidFill>
              </a:rPr>
              <a:t>DesIgn unıts</a:t>
            </a:r>
            <a:endParaRPr lang="tr-TR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E5F92-3216-FCF2-9DA4-1DF2A9C98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3034"/>
            <a:ext cx="9905999" cy="5441577"/>
          </a:xfrm>
        </p:spPr>
        <p:txBody>
          <a:bodyPr/>
          <a:lstStyle/>
          <a:p>
            <a:pPr marL="0" indent="0" algn="just">
              <a:buNone/>
            </a:pPr>
            <a:r>
              <a:rPr lang="tr-TR" dirty="0">
                <a:solidFill>
                  <a:schemeClr val="bg1"/>
                </a:solidFill>
              </a:rPr>
              <a:t>Definition of Design Units:</a:t>
            </a:r>
          </a:p>
          <a:p>
            <a:pPr lvl="1" algn="just"/>
            <a:r>
              <a:rPr lang="tr-TR" u="sng" dirty="0">
                <a:solidFill>
                  <a:schemeClr val="bg1"/>
                </a:solidFill>
              </a:rPr>
              <a:t>Purpose: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individual components in VHDL can be independently define, analyze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store</a:t>
            </a:r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u="sng" dirty="0">
                <a:solidFill>
                  <a:schemeClr val="bg1"/>
                </a:solidFill>
              </a:rPr>
              <a:t>Types:</a:t>
            </a:r>
            <a:r>
              <a:rPr lang="en-US" dirty="0">
                <a:solidFill>
                  <a:schemeClr val="bg1"/>
                </a:solidFill>
              </a:rPr>
              <a:t> Key design units include:</a:t>
            </a:r>
            <a:endParaRPr lang="tr-TR" dirty="0">
              <a:solidFill>
                <a:schemeClr val="bg1"/>
              </a:solidFill>
            </a:endParaRP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i="1" dirty="0">
                <a:solidFill>
                  <a:schemeClr val="bg1"/>
                </a:solidFill>
              </a:rPr>
              <a:t>Entity:</a:t>
            </a:r>
            <a:r>
              <a:rPr lang="tr-TR" dirty="0">
                <a:solidFill>
                  <a:schemeClr val="bg1"/>
                </a:solidFill>
              </a:rPr>
              <a:t> E</a:t>
            </a:r>
            <a:r>
              <a:rPr lang="en-US" dirty="0" err="1">
                <a:solidFill>
                  <a:schemeClr val="bg1"/>
                </a:solidFill>
              </a:rPr>
              <a:t>xternal</a:t>
            </a:r>
            <a:r>
              <a:rPr lang="en-US" dirty="0">
                <a:solidFill>
                  <a:schemeClr val="bg1"/>
                </a:solidFill>
              </a:rPr>
              <a:t> interface (inputs/outputs) of a component</a:t>
            </a:r>
            <a:endParaRPr lang="tr-TR" dirty="0">
              <a:solidFill>
                <a:schemeClr val="bg1"/>
              </a:solidFill>
            </a:endParaRP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i="1" dirty="0">
                <a:solidFill>
                  <a:schemeClr val="bg1"/>
                </a:solidFill>
              </a:rPr>
              <a:t>Architecture Bodies: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Specify the internal operation or structure of an entity</a:t>
            </a:r>
            <a:endParaRPr lang="tr-TR" dirty="0">
              <a:solidFill>
                <a:schemeClr val="bg1"/>
              </a:solidFill>
            </a:endParaRP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i="1" dirty="0">
                <a:solidFill>
                  <a:schemeClr val="bg1"/>
                </a:solidFill>
              </a:rPr>
              <a:t>Configurations: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Bind entities to architectures, defining how components are connected</a:t>
            </a:r>
            <a:endParaRPr lang="tr-TR" dirty="0">
              <a:solidFill>
                <a:schemeClr val="bg1"/>
              </a:solidFill>
            </a:endParaRP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i="1" dirty="0">
                <a:solidFill>
                  <a:schemeClr val="bg1"/>
                </a:solidFill>
              </a:rPr>
              <a:t>Packages:</a:t>
            </a:r>
            <a:r>
              <a:rPr lang="tr-TR" dirty="0">
                <a:solidFill>
                  <a:schemeClr val="bg1"/>
                </a:solidFill>
              </a:rPr>
              <a:t> Provide reusable resources like constants, types,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functions</a:t>
            </a:r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u="sng" dirty="0">
                <a:solidFill>
                  <a:schemeClr val="bg1"/>
                </a:solidFill>
              </a:rPr>
              <a:t>Modularity:</a:t>
            </a:r>
            <a:r>
              <a:rPr lang="en-US" dirty="0">
                <a:solidFill>
                  <a:schemeClr val="bg1"/>
                </a:solidFill>
              </a:rPr>
              <a:t> Supports independent analysis, testing, and </a:t>
            </a:r>
            <a:r>
              <a:rPr lang="tr-TR" i="1" u="sng" dirty="0">
                <a:solidFill>
                  <a:schemeClr val="bg1"/>
                </a:solidFill>
              </a:rPr>
              <a:t>REUSE</a:t>
            </a:r>
            <a:r>
              <a:rPr lang="en-US" dirty="0">
                <a:solidFill>
                  <a:schemeClr val="bg1"/>
                </a:solidFill>
              </a:rPr>
              <a:t> in projects</a:t>
            </a:r>
            <a:endParaRPr lang="tr-TR" dirty="0">
              <a:solidFill>
                <a:schemeClr val="bg1"/>
              </a:solidFill>
            </a:endParaRPr>
          </a:p>
          <a:p>
            <a:pPr lvl="2" algn="just">
              <a:buFont typeface="Wingdings" panose="05000000000000000000" pitchFamily="2" charset="2"/>
              <a:buChar char="Ø"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32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A62208-D8F0-6C99-EB83-75EDE382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609600"/>
          </a:xfrm>
        </p:spPr>
        <p:txBody>
          <a:bodyPr>
            <a:noAutofit/>
          </a:bodyPr>
          <a:lstStyle/>
          <a:p>
            <a:pPr algn="ctr"/>
            <a:r>
              <a:rPr lang="tr-TR" sz="4400" b="1" dirty="0">
                <a:solidFill>
                  <a:srgbClr val="FFFF00"/>
                </a:solidFill>
              </a:rPr>
              <a:t>11.2</a:t>
            </a:r>
            <a:r>
              <a:rPr lang="tr-TR" sz="4400" b="1" dirty="0">
                <a:solidFill>
                  <a:schemeClr val="bg1"/>
                </a:solidFill>
              </a:rPr>
              <a:t> </a:t>
            </a:r>
            <a:r>
              <a:rPr lang="tr-TR" sz="4400" b="1" dirty="0">
                <a:solidFill>
                  <a:srgbClr val="FF0000"/>
                </a:solidFill>
              </a:rPr>
              <a:t>DesIgn lIbrarIes</a:t>
            </a:r>
            <a:endParaRPr lang="tr-TR" sz="4400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120F35-2A1D-33E9-1141-1EE4217E5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3034"/>
            <a:ext cx="9905999" cy="5441577"/>
          </a:xfrm>
        </p:spPr>
        <p:txBody>
          <a:bodyPr/>
          <a:lstStyle/>
          <a:p>
            <a:pPr marL="0" indent="0" algn="just">
              <a:buNone/>
            </a:pPr>
            <a:r>
              <a:rPr lang="tr-TR" dirty="0">
                <a:solidFill>
                  <a:schemeClr val="bg1"/>
                </a:solidFill>
              </a:rPr>
              <a:t>Definition of Design Libraries:</a:t>
            </a:r>
          </a:p>
          <a:p>
            <a:pPr lvl="1" algn="just"/>
            <a:r>
              <a:rPr lang="tr-TR" u="sng" dirty="0">
                <a:solidFill>
                  <a:schemeClr val="bg1"/>
                </a:solidFill>
              </a:rPr>
              <a:t>Purpose: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Libraries organize and store design units, allowing them to be easily accessed and reused</a:t>
            </a:r>
            <a:endParaRPr lang="tr-TR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u="sng" dirty="0">
                <a:solidFill>
                  <a:schemeClr val="bg1"/>
                </a:solidFill>
              </a:rPr>
              <a:t>Working Library:</a:t>
            </a:r>
            <a:r>
              <a:rPr lang="en-US" dirty="0">
                <a:solidFill>
                  <a:schemeClr val="bg1"/>
                </a:solidFill>
              </a:rPr>
              <a:t> Holds units currently being developed or analyzed</a:t>
            </a:r>
            <a:endParaRPr lang="tr-TR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u="sng" dirty="0">
                <a:solidFill>
                  <a:schemeClr val="bg1"/>
                </a:solidFill>
              </a:rPr>
              <a:t>Resource Libraries:</a:t>
            </a:r>
            <a:r>
              <a:rPr lang="en-US" dirty="0">
                <a:solidFill>
                  <a:schemeClr val="bg1"/>
                </a:solidFill>
              </a:rPr>
              <a:t> Contain previously analyzed and reusable components, like IEEE for standard logic operations</a:t>
            </a:r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r>
              <a:rPr lang="tr-TR" dirty="0">
                <a:solidFill>
                  <a:schemeClr val="bg1"/>
                </a:solidFill>
              </a:rPr>
              <a:t>		  </a:t>
            </a:r>
          </a:p>
          <a:p>
            <a:pPr marL="457200" lvl="1" indent="0" algn="just">
              <a:buNone/>
            </a:pPr>
            <a:r>
              <a:rPr lang="tr-TR" dirty="0">
                <a:solidFill>
                  <a:schemeClr val="bg1"/>
                </a:solidFill>
              </a:rPr>
              <a:t>                      </a:t>
            </a:r>
            <a:r>
              <a:rPr lang="en-US" dirty="0">
                <a:solidFill>
                  <a:schemeClr val="bg1"/>
                </a:solidFill>
              </a:rPr>
              <a:t>This makes standard logic types and operations available</a:t>
            </a:r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07AAD-FC28-71E3-D227-317C400A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979" y="4461962"/>
            <a:ext cx="5780863" cy="7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4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6036-D183-9D2E-5DE2-C3BE894FC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8378EB-9D84-604F-2F9E-DD578237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13" y="1225864"/>
            <a:ext cx="8064320" cy="357266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endParaRPr lang="en-US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D5E29-91B0-8B51-BC91-B37566A6F3E7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       </a:t>
            </a:r>
            <a:r>
              <a:rPr lang="tr-TR" sz="4800" b="1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CONFIGURATION EXAMPLE</a:t>
            </a: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endParaRPr lang="en-GB" sz="48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470DA-0F1E-557F-FCD6-2757CE2194A1}"/>
              </a:ext>
            </a:extLst>
          </p:cNvPr>
          <p:cNvSpPr txBox="1"/>
          <p:nvPr/>
        </p:nvSpPr>
        <p:spPr>
          <a:xfrm>
            <a:off x="5373925" y="5244666"/>
            <a:ext cx="6240721" cy="984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Abbas, K. (2020). Handbook of Digital CMOS Technology, Circuits, and Systems. In Springer eBooks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https://doi.org/10.1007/978-3-030-37195-1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D4A2DEF-B4F0-4FDE-89F8-E7432C30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954" y="1225864"/>
            <a:ext cx="6139692" cy="3895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DEA8B-D9D4-AED3-C913-AB053ADF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07" y="1219333"/>
            <a:ext cx="4309596" cy="4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36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823F6-E141-7A0E-A4E8-1F3A707E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609600"/>
          </a:xfrm>
        </p:spPr>
        <p:txBody>
          <a:bodyPr>
            <a:noAutofit/>
          </a:bodyPr>
          <a:lstStyle/>
          <a:p>
            <a:pPr algn="ctr"/>
            <a:r>
              <a:rPr lang="tr-TR" sz="4400" b="1" dirty="0">
                <a:solidFill>
                  <a:srgbClr val="FFFF00"/>
                </a:solidFill>
              </a:rPr>
              <a:t>11.3</a:t>
            </a:r>
            <a:r>
              <a:rPr lang="tr-TR" sz="4400" b="1" dirty="0">
                <a:solidFill>
                  <a:schemeClr val="bg1"/>
                </a:solidFill>
              </a:rPr>
              <a:t> </a:t>
            </a:r>
            <a:r>
              <a:rPr lang="tr-TR" sz="4400" b="1" dirty="0">
                <a:solidFill>
                  <a:srgbClr val="FF0000"/>
                </a:solidFill>
              </a:rPr>
              <a:t>Context clauses</a:t>
            </a:r>
            <a:endParaRPr lang="tr-TR" sz="4400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4E8DE7-1F83-F5D2-D78E-A1B7CD3A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3034"/>
            <a:ext cx="9905999" cy="5441577"/>
          </a:xfrm>
        </p:spPr>
        <p:txBody>
          <a:bodyPr/>
          <a:lstStyle/>
          <a:p>
            <a:pPr marL="0" indent="0" algn="just">
              <a:buNone/>
            </a:pPr>
            <a:r>
              <a:rPr lang="tr-TR" dirty="0">
                <a:solidFill>
                  <a:schemeClr val="bg1"/>
                </a:solidFill>
              </a:rPr>
              <a:t>Definition of Context Clause:</a:t>
            </a:r>
          </a:p>
          <a:p>
            <a:pPr lvl="1" algn="just"/>
            <a:r>
              <a:rPr lang="tr-TR" u="sng" dirty="0">
                <a:solidFill>
                  <a:schemeClr val="bg1"/>
                </a:solidFill>
              </a:rPr>
              <a:t>Purpose: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Context clauses define the environment for a design unit</a:t>
            </a:r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u="sng" dirty="0">
                <a:solidFill>
                  <a:schemeClr val="bg1"/>
                </a:solidFill>
              </a:rPr>
              <a:t>Library Clause:</a:t>
            </a:r>
            <a:r>
              <a:rPr lang="en-US" dirty="0">
                <a:solidFill>
                  <a:schemeClr val="bg1"/>
                </a:solidFill>
              </a:rPr>
              <a:t> Declares libraries accessible to the unit</a:t>
            </a:r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u="sng" dirty="0">
                <a:solidFill>
                  <a:schemeClr val="bg1"/>
                </a:solidFill>
              </a:rPr>
              <a:t>Use Clause:</a:t>
            </a:r>
            <a:r>
              <a:rPr lang="en-US" dirty="0">
                <a:solidFill>
                  <a:schemeClr val="bg1"/>
                </a:solidFill>
              </a:rPr>
              <a:t> Specifies which parts of a library are available, simplifying access</a:t>
            </a: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 </a:t>
            </a: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chemeClr val="bg1"/>
                </a:solidFill>
              </a:rPr>
              <a:t>Provides direct access to arithmetic functions, avoiding full path references</a:t>
            </a:r>
            <a:endParaRPr lang="tr-TR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87559-4BE2-B02A-FB04-809465FD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494" y="3994969"/>
            <a:ext cx="5559834" cy="7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546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FAABB3-3DF2-99CC-834D-354D0F5DB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609600"/>
          </a:xfrm>
        </p:spPr>
        <p:txBody>
          <a:bodyPr>
            <a:noAutofit/>
          </a:bodyPr>
          <a:lstStyle/>
          <a:p>
            <a:pPr algn="ctr"/>
            <a:r>
              <a:rPr lang="tr-TR" sz="4400" b="1" dirty="0">
                <a:solidFill>
                  <a:srgbClr val="FFFF00"/>
                </a:solidFill>
              </a:rPr>
              <a:t>11.4</a:t>
            </a:r>
            <a:r>
              <a:rPr lang="tr-TR" sz="4400" b="1" dirty="0">
                <a:solidFill>
                  <a:schemeClr val="bg1"/>
                </a:solidFill>
              </a:rPr>
              <a:t> </a:t>
            </a:r>
            <a:r>
              <a:rPr lang="tr-TR" sz="4400" b="1" dirty="0">
                <a:solidFill>
                  <a:srgbClr val="FF0000"/>
                </a:solidFill>
              </a:rPr>
              <a:t>Order of analysıs</a:t>
            </a:r>
            <a:endParaRPr lang="tr-TR" sz="4400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7B14EF-110C-597F-0B82-2770ABD26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3034"/>
            <a:ext cx="9905999" cy="5441577"/>
          </a:xfrm>
        </p:spPr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tr-TR" sz="6000" dirty="0">
                <a:solidFill>
                  <a:schemeClr val="bg1"/>
                </a:solidFill>
              </a:rPr>
              <a:t>Definition of Order of Analysis:</a:t>
            </a:r>
          </a:p>
          <a:p>
            <a:pPr marL="0" indent="0" algn="just">
              <a:buNone/>
            </a:pPr>
            <a:endParaRPr lang="tr-TR" sz="3100" dirty="0">
              <a:solidFill>
                <a:schemeClr val="bg1"/>
              </a:solidFill>
            </a:endParaRPr>
          </a:p>
          <a:p>
            <a:pPr lvl="1" algn="just"/>
            <a:r>
              <a:rPr lang="en-US" sz="5000" u="sng" dirty="0">
                <a:solidFill>
                  <a:schemeClr val="bg1"/>
                </a:solidFill>
              </a:rPr>
              <a:t>Dependency Management:</a:t>
            </a:r>
            <a:r>
              <a:rPr lang="en-US" sz="5000" dirty="0">
                <a:solidFill>
                  <a:schemeClr val="bg1"/>
                </a:solidFill>
              </a:rPr>
              <a:t> Ensures units are analyzed in order, with primary units (like entities) processed before dependent units (like architectures)</a:t>
            </a:r>
            <a:endParaRPr lang="tr-TR" sz="5000" dirty="0">
              <a:solidFill>
                <a:schemeClr val="bg1"/>
              </a:solidFill>
            </a:endParaRPr>
          </a:p>
          <a:p>
            <a:pPr lvl="1" algn="just"/>
            <a:endParaRPr lang="tr-TR" sz="5000" dirty="0">
              <a:solidFill>
                <a:schemeClr val="bg1"/>
              </a:solidFill>
            </a:endParaRPr>
          </a:p>
          <a:p>
            <a:pPr lvl="1" algn="just"/>
            <a:r>
              <a:rPr lang="en-US" sz="5000" u="sng" dirty="0">
                <a:solidFill>
                  <a:schemeClr val="bg1"/>
                </a:solidFill>
              </a:rPr>
              <a:t>Error Handling:</a:t>
            </a:r>
            <a:r>
              <a:rPr lang="en-US" sz="5000" dirty="0">
                <a:solidFill>
                  <a:schemeClr val="bg1"/>
                </a:solidFill>
              </a:rPr>
              <a:t> Errors in primary units halt analysis of dependent units</a:t>
            </a:r>
            <a:endParaRPr lang="tr-TR" sz="5000" dirty="0">
              <a:solidFill>
                <a:schemeClr val="bg1"/>
              </a:solidFill>
            </a:endParaRPr>
          </a:p>
          <a:p>
            <a:pPr lvl="1" algn="just"/>
            <a:endParaRPr lang="tr-TR" sz="5000" dirty="0">
              <a:solidFill>
                <a:schemeClr val="bg1"/>
              </a:solidFill>
            </a:endParaRPr>
          </a:p>
          <a:p>
            <a:pPr lvl="1" algn="just"/>
            <a:r>
              <a:rPr lang="en-US" sz="5000" u="sng" dirty="0">
                <a:solidFill>
                  <a:schemeClr val="bg1"/>
                </a:solidFill>
              </a:rPr>
              <a:t>Reanalysis:</a:t>
            </a:r>
            <a:r>
              <a:rPr lang="en-US" sz="5000" dirty="0">
                <a:solidFill>
                  <a:schemeClr val="bg1"/>
                </a:solidFill>
              </a:rPr>
              <a:t> If a primary unit changes, dependent units must be reanalyzed</a:t>
            </a:r>
            <a:endParaRPr lang="tr-TR" sz="5000" dirty="0">
              <a:solidFill>
                <a:schemeClr val="bg1"/>
              </a:solidFill>
            </a:endParaRPr>
          </a:p>
          <a:p>
            <a:pPr lvl="1" algn="just"/>
            <a:endParaRPr lang="tr-TR" sz="5000" dirty="0">
              <a:solidFill>
                <a:schemeClr val="bg1"/>
              </a:solidFill>
            </a:endParaRPr>
          </a:p>
          <a:p>
            <a:pPr lvl="1" algn="just"/>
            <a:r>
              <a:rPr lang="en-US" sz="5000" u="sng" dirty="0">
                <a:solidFill>
                  <a:schemeClr val="bg1"/>
                </a:solidFill>
              </a:rPr>
              <a:t>Incremental Compilation:</a:t>
            </a:r>
            <a:r>
              <a:rPr lang="en-US" sz="5000" dirty="0">
                <a:solidFill>
                  <a:schemeClr val="bg1"/>
                </a:solidFill>
              </a:rPr>
              <a:t> Allows efficient reanalysis of only modified units and their dependencies</a:t>
            </a:r>
            <a:endParaRPr lang="tr-TR" sz="5000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 </a:t>
            </a: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51930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E547DF-FA51-7121-32D4-810EB0CDE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</p:spPr>
        <p:txBody>
          <a:bodyPr>
            <a:noAutofit/>
          </a:bodyPr>
          <a:lstStyle/>
          <a:p>
            <a:pPr algn="ctr"/>
            <a:r>
              <a:rPr lang="tr-TR" sz="4400" b="1" dirty="0">
                <a:solidFill>
                  <a:srgbClr val="FFFF00"/>
                </a:solidFill>
              </a:rPr>
              <a:t>12.1</a:t>
            </a:r>
            <a:r>
              <a:rPr lang="tr-TR" sz="4400" b="1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rgbClr val="FF0000"/>
                </a:solidFill>
              </a:rPr>
              <a:t>Elaboration of a design hierarchy</a:t>
            </a:r>
            <a:endParaRPr lang="tr-TR" sz="4400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351BC1-66CE-9D16-9BFF-6089BAB50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3034"/>
            <a:ext cx="9905999" cy="5441577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r>
              <a:rPr lang="tr-TR" sz="5100" dirty="0">
                <a:solidFill>
                  <a:schemeClr val="bg1"/>
                </a:solidFill>
              </a:rPr>
              <a:t>Definition of </a:t>
            </a:r>
            <a:r>
              <a:rPr lang="en-US" sz="5100" dirty="0">
                <a:solidFill>
                  <a:schemeClr val="bg1"/>
                </a:solidFill>
              </a:rPr>
              <a:t>Elaboration of a design hierarchy</a:t>
            </a:r>
            <a:r>
              <a:rPr lang="tr-TR" sz="5100" dirty="0">
                <a:solidFill>
                  <a:schemeClr val="bg1"/>
                </a:solidFill>
              </a:rPr>
              <a:t>:</a:t>
            </a: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sz="4200" u="sng" dirty="0">
                <a:solidFill>
                  <a:schemeClr val="bg1"/>
                </a:solidFill>
              </a:rPr>
              <a:t>Purpose:</a:t>
            </a:r>
            <a:r>
              <a:rPr lang="en-US" sz="4200" dirty="0">
                <a:solidFill>
                  <a:schemeClr val="bg1"/>
                </a:solidFill>
              </a:rPr>
              <a:t> Sets up the hierarchy by creating instances and connections based on the design’s structure</a:t>
            </a:r>
            <a:endParaRPr lang="tr-TR" sz="4200" dirty="0">
              <a:solidFill>
                <a:schemeClr val="bg1"/>
              </a:solidFill>
            </a:endParaRPr>
          </a:p>
          <a:p>
            <a:pPr lvl="1" algn="just"/>
            <a:endParaRPr lang="tr-TR" sz="4200" dirty="0">
              <a:solidFill>
                <a:schemeClr val="bg1"/>
              </a:solidFill>
            </a:endParaRPr>
          </a:p>
          <a:p>
            <a:pPr lvl="1" algn="just"/>
            <a:r>
              <a:rPr lang="en-US" sz="4200" u="sng" dirty="0">
                <a:solidFill>
                  <a:schemeClr val="bg1"/>
                </a:solidFill>
              </a:rPr>
              <a:t>Process:</a:t>
            </a:r>
            <a:r>
              <a:rPr lang="en-US" sz="4200" dirty="0">
                <a:solidFill>
                  <a:schemeClr val="bg1"/>
                </a:solidFill>
              </a:rPr>
              <a:t> Starts with the top-level entity, then elaborates each nested component or subcomponent</a:t>
            </a:r>
            <a:endParaRPr lang="tr-TR" sz="4200" dirty="0">
              <a:solidFill>
                <a:schemeClr val="bg1"/>
              </a:solidFill>
            </a:endParaRPr>
          </a:p>
          <a:p>
            <a:pPr lvl="1" algn="just"/>
            <a:endParaRPr lang="tr-TR" sz="4200" dirty="0">
              <a:solidFill>
                <a:schemeClr val="bg1"/>
              </a:solidFill>
            </a:endParaRPr>
          </a:p>
          <a:p>
            <a:pPr lvl="1" algn="just"/>
            <a:r>
              <a:rPr lang="en-US" sz="4200" u="sng" dirty="0">
                <a:solidFill>
                  <a:schemeClr val="bg1"/>
                </a:solidFill>
              </a:rPr>
              <a:t>Component Binding:</a:t>
            </a:r>
            <a:r>
              <a:rPr lang="en-US" sz="4200" dirty="0">
                <a:solidFill>
                  <a:schemeClr val="bg1"/>
                </a:solidFill>
              </a:rPr>
              <a:t> Binds components to specific architectures or configurations, defining the full hierarchy</a:t>
            </a:r>
            <a:endParaRPr lang="tr-TR" sz="42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sz="3100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 </a:t>
            </a: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DD431-E155-BE14-A033-33E9C17F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416519"/>
            <a:ext cx="2686050" cy="1019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331B2-27A6-4091-AD9B-AA1FF5F24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01" y="4416519"/>
            <a:ext cx="3656412" cy="1553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A61F80-A16C-9399-BC76-291F50C7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989" y="4416519"/>
            <a:ext cx="4581458" cy="118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38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B95418-EEAA-FB38-E896-5155BA9D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</p:spPr>
        <p:txBody>
          <a:bodyPr>
            <a:noAutofit/>
          </a:bodyPr>
          <a:lstStyle/>
          <a:p>
            <a:pPr algn="ctr"/>
            <a:r>
              <a:rPr lang="tr-TR" sz="4400" b="1" dirty="0">
                <a:solidFill>
                  <a:srgbClr val="FFFF00"/>
                </a:solidFill>
              </a:rPr>
              <a:t>12.2</a:t>
            </a:r>
            <a:r>
              <a:rPr lang="tr-TR" sz="4400" b="1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rgbClr val="FF0000"/>
                </a:solidFill>
              </a:rPr>
              <a:t>Elaboration of a block header</a:t>
            </a:r>
            <a:endParaRPr lang="tr-TR" sz="4400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F71388-7C43-4C61-128C-C4765815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3034"/>
            <a:ext cx="9905999" cy="5441577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tr-TR" sz="3400" dirty="0">
                <a:solidFill>
                  <a:schemeClr val="bg1"/>
                </a:solidFill>
              </a:rPr>
              <a:t>Definition of </a:t>
            </a:r>
            <a:r>
              <a:rPr lang="en-US" sz="3400" dirty="0">
                <a:solidFill>
                  <a:schemeClr val="bg1"/>
                </a:solidFill>
              </a:rPr>
              <a:t>Elaboration of a block header</a:t>
            </a:r>
            <a:r>
              <a:rPr lang="tr-TR" sz="3400" dirty="0">
                <a:solidFill>
                  <a:schemeClr val="bg1"/>
                </a:solidFill>
              </a:rPr>
              <a:t>:</a:t>
            </a: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sz="2900" u="sng" dirty="0">
                <a:solidFill>
                  <a:schemeClr val="bg1"/>
                </a:solidFill>
              </a:rPr>
              <a:t>Purpose:</a:t>
            </a:r>
            <a:r>
              <a:rPr lang="en-US" sz="2900" dirty="0">
                <a:solidFill>
                  <a:schemeClr val="bg1"/>
                </a:solidFill>
              </a:rPr>
              <a:t> Sets up the interface for each design block, including generics and ports</a:t>
            </a:r>
            <a:endParaRPr lang="tr-TR" sz="2900" dirty="0">
              <a:solidFill>
                <a:schemeClr val="bg1"/>
              </a:solidFill>
            </a:endParaRPr>
          </a:p>
          <a:p>
            <a:pPr lvl="1" algn="just"/>
            <a:endParaRPr lang="tr-TR" sz="2900" dirty="0">
              <a:solidFill>
                <a:schemeClr val="bg1"/>
              </a:solidFill>
            </a:endParaRPr>
          </a:p>
          <a:p>
            <a:pPr lvl="1" algn="just"/>
            <a:r>
              <a:rPr lang="en-US" sz="2900" u="sng" dirty="0">
                <a:solidFill>
                  <a:schemeClr val="bg1"/>
                </a:solidFill>
              </a:rPr>
              <a:t>Generics:</a:t>
            </a:r>
            <a:r>
              <a:rPr lang="en-US" sz="2900" dirty="0">
                <a:solidFill>
                  <a:schemeClr val="bg1"/>
                </a:solidFill>
              </a:rPr>
              <a:t> Assigns values to parameters that control block behavior, like bit widths or timing</a:t>
            </a:r>
            <a:endParaRPr lang="tr-TR" sz="2900" dirty="0">
              <a:solidFill>
                <a:schemeClr val="bg1"/>
              </a:solidFill>
            </a:endParaRPr>
          </a:p>
          <a:p>
            <a:pPr lvl="1" algn="just"/>
            <a:endParaRPr lang="tr-TR" sz="2900" dirty="0">
              <a:solidFill>
                <a:schemeClr val="bg1"/>
              </a:solidFill>
            </a:endParaRPr>
          </a:p>
          <a:p>
            <a:pPr lvl="1" algn="just"/>
            <a:r>
              <a:rPr lang="en-US" sz="2900" u="sng" dirty="0">
                <a:solidFill>
                  <a:schemeClr val="bg1"/>
                </a:solidFill>
              </a:rPr>
              <a:t>Ports:</a:t>
            </a:r>
            <a:r>
              <a:rPr lang="en-US" sz="2900" dirty="0">
                <a:solidFill>
                  <a:schemeClr val="bg1"/>
                </a:solidFill>
              </a:rPr>
              <a:t> Connects inputs and outputs to external signals or expressions</a:t>
            </a:r>
            <a:endParaRPr lang="tr-TR" sz="29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sz="3100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 </a:t>
            </a: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D5AD9-A45E-4EC9-8F29-44688FE1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61" y="4161024"/>
            <a:ext cx="51435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94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B7C3CC-C7F9-D7C7-F8B7-738DD47E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</p:spPr>
        <p:txBody>
          <a:bodyPr>
            <a:noAutofit/>
          </a:bodyPr>
          <a:lstStyle/>
          <a:p>
            <a:pPr algn="ctr"/>
            <a:r>
              <a:rPr lang="tr-TR" sz="4400" b="1" dirty="0">
                <a:solidFill>
                  <a:srgbClr val="FFFF00"/>
                </a:solidFill>
              </a:rPr>
              <a:t>12.3</a:t>
            </a:r>
            <a:r>
              <a:rPr lang="tr-TR" sz="4400" b="1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rgbClr val="FF0000"/>
                </a:solidFill>
              </a:rPr>
              <a:t>Elaboration of a declarative part</a:t>
            </a:r>
            <a:endParaRPr lang="tr-TR" sz="4400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F2EAF9-808E-340E-B428-3C4D33837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3034"/>
            <a:ext cx="9905999" cy="5441577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tr-TR" sz="2600" dirty="0">
                <a:solidFill>
                  <a:schemeClr val="bg1"/>
                </a:solidFill>
              </a:rPr>
              <a:t>Definition of </a:t>
            </a:r>
            <a:r>
              <a:rPr lang="en-US" sz="2600" dirty="0">
                <a:solidFill>
                  <a:schemeClr val="bg1"/>
                </a:solidFill>
              </a:rPr>
              <a:t>Elaboration of a declarative part</a:t>
            </a:r>
            <a:r>
              <a:rPr lang="tr-TR" sz="2600" dirty="0">
                <a:solidFill>
                  <a:schemeClr val="bg1"/>
                </a:solidFill>
              </a:rPr>
              <a:t>:</a:t>
            </a: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sz="2200" u="sng" dirty="0">
                <a:solidFill>
                  <a:schemeClr val="bg1"/>
                </a:solidFill>
              </a:rPr>
              <a:t>Purpose:</a:t>
            </a:r>
            <a:r>
              <a:rPr lang="tr-TR"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Prepares internal elements like signals, constants, and variables in each block</a:t>
            </a:r>
            <a:endParaRPr lang="tr-TR" sz="2200" dirty="0">
              <a:solidFill>
                <a:schemeClr val="bg1"/>
              </a:solidFill>
            </a:endParaRPr>
          </a:p>
          <a:p>
            <a:pPr lvl="1" algn="just"/>
            <a:endParaRPr lang="tr-TR" sz="2200" dirty="0">
              <a:solidFill>
                <a:schemeClr val="bg1"/>
              </a:solidFill>
            </a:endParaRPr>
          </a:p>
          <a:p>
            <a:pPr lvl="1" algn="just"/>
            <a:r>
              <a:rPr lang="en-US" sz="2200" u="sng" dirty="0">
                <a:solidFill>
                  <a:schemeClr val="bg1"/>
                </a:solidFill>
              </a:rPr>
              <a:t>Declarations:</a:t>
            </a:r>
            <a:r>
              <a:rPr lang="en-US" sz="2200" dirty="0">
                <a:solidFill>
                  <a:schemeClr val="bg1"/>
                </a:solidFill>
              </a:rPr>
              <a:t> Initializes constants, allocates memory for variables, and sets up signals</a:t>
            </a:r>
            <a:endParaRPr lang="tr-TR" sz="2200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 </a:t>
            </a: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475A7-EFDE-21D9-C507-50B4B6355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57" y="3995177"/>
            <a:ext cx="8301485" cy="9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75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AC3DEF0-5744-2AAD-5C85-BC34668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</p:spPr>
        <p:txBody>
          <a:bodyPr>
            <a:noAutofit/>
          </a:bodyPr>
          <a:lstStyle/>
          <a:p>
            <a:pPr algn="ctr"/>
            <a:r>
              <a:rPr lang="tr-TR" sz="4400" b="1" dirty="0">
                <a:solidFill>
                  <a:srgbClr val="FFFF00"/>
                </a:solidFill>
              </a:rPr>
              <a:t>12.4</a:t>
            </a:r>
            <a:r>
              <a:rPr lang="tr-TR" sz="4400" b="1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rgbClr val="FF0000"/>
                </a:solidFill>
              </a:rPr>
              <a:t>Elaboration of a statement part</a:t>
            </a:r>
            <a:endParaRPr lang="tr-TR" sz="4400" dirty="0">
              <a:solidFill>
                <a:srgbClr val="FF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3B02F-2D72-0C7C-B3B0-71D461988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3034"/>
            <a:ext cx="9905999" cy="5441577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tr-TR" sz="2600" dirty="0">
                <a:solidFill>
                  <a:schemeClr val="bg1"/>
                </a:solidFill>
              </a:rPr>
              <a:t>Definition of </a:t>
            </a:r>
            <a:r>
              <a:rPr lang="en-US" sz="2600" dirty="0">
                <a:solidFill>
                  <a:schemeClr val="bg1"/>
                </a:solidFill>
              </a:rPr>
              <a:t>Elaboration of a statement part</a:t>
            </a:r>
            <a:r>
              <a:rPr lang="tr-TR" sz="2600" dirty="0">
                <a:solidFill>
                  <a:schemeClr val="bg1"/>
                </a:solidFill>
              </a:rPr>
              <a:t>:</a:t>
            </a: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sz="2200" u="sng" dirty="0">
                <a:solidFill>
                  <a:schemeClr val="bg1"/>
                </a:solidFill>
              </a:rPr>
              <a:t>Purpose:</a:t>
            </a:r>
            <a:r>
              <a:rPr lang="en-US" sz="2200" dirty="0">
                <a:solidFill>
                  <a:schemeClr val="bg1"/>
                </a:solidFill>
              </a:rPr>
              <a:t> Prepares executable statements for simulation, including both concurrent and sequential statements</a:t>
            </a:r>
            <a:endParaRPr lang="tr-TR" sz="2200" dirty="0">
              <a:solidFill>
                <a:schemeClr val="bg1"/>
              </a:solidFill>
            </a:endParaRPr>
          </a:p>
          <a:p>
            <a:pPr lvl="1" algn="just"/>
            <a:endParaRPr lang="tr-TR" sz="2200" u="sng" dirty="0">
              <a:solidFill>
                <a:schemeClr val="bg1"/>
              </a:solidFill>
            </a:endParaRPr>
          </a:p>
          <a:p>
            <a:pPr lvl="1" algn="just"/>
            <a:r>
              <a:rPr lang="en-US" sz="2200" u="sng" dirty="0">
                <a:solidFill>
                  <a:schemeClr val="bg1"/>
                </a:solidFill>
              </a:rPr>
              <a:t>Concurrent Statements:</a:t>
            </a:r>
            <a:r>
              <a:rPr lang="en-US" sz="2200" dirty="0">
                <a:solidFill>
                  <a:schemeClr val="bg1"/>
                </a:solidFill>
              </a:rPr>
              <a:t> Includes signal assignments and processes that run simultaneously</a:t>
            </a:r>
            <a:endParaRPr lang="tr-TR" sz="2200" dirty="0">
              <a:solidFill>
                <a:schemeClr val="bg1"/>
              </a:solidFill>
            </a:endParaRPr>
          </a:p>
          <a:p>
            <a:pPr lvl="1" algn="just"/>
            <a:endParaRPr lang="tr-TR" sz="2200" u="sng" dirty="0">
              <a:solidFill>
                <a:schemeClr val="bg1"/>
              </a:solidFill>
            </a:endParaRPr>
          </a:p>
          <a:p>
            <a:pPr lvl="1" algn="just"/>
            <a:r>
              <a:rPr lang="en-US" sz="2200" u="sng" dirty="0">
                <a:solidFill>
                  <a:schemeClr val="bg1"/>
                </a:solidFill>
              </a:rPr>
              <a:t>Sequential Statements:</a:t>
            </a:r>
            <a:r>
              <a:rPr lang="en-US" sz="2200" dirty="0">
                <a:solidFill>
                  <a:schemeClr val="bg1"/>
                </a:solidFill>
              </a:rPr>
              <a:t> Ordered operations within processes or subprograms</a:t>
            </a:r>
            <a:endParaRPr lang="tr-TR" sz="2200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 </a:t>
            </a: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EF065-9ED2-C162-7C3D-D2E912CD1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505" y="3881716"/>
            <a:ext cx="2910990" cy="28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8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AEF1BF-1AE8-E87E-0F8C-83866053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</p:spPr>
        <p:txBody>
          <a:bodyPr>
            <a:noAutofit/>
          </a:bodyPr>
          <a:lstStyle/>
          <a:p>
            <a:pPr algn="ctr"/>
            <a:r>
              <a:rPr lang="tr-TR" sz="4400" b="1" dirty="0">
                <a:solidFill>
                  <a:srgbClr val="FFFF00"/>
                </a:solidFill>
              </a:rPr>
              <a:t>12.5</a:t>
            </a:r>
            <a:r>
              <a:rPr lang="tr-TR" sz="4400" b="1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rgbClr val="FF0000"/>
                </a:solidFill>
              </a:rPr>
              <a:t>Dynamic elaboration</a:t>
            </a:r>
            <a:endParaRPr lang="tr-TR" sz="4400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988F5A-6EA0-78F7-5565-4072E0ECB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3034"/>
            <a:ext cx="9905999" cy="54415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2600" dirty="0">
                <a:solidFill>
                  <a:schemeClr val="bg1"/>
                </a:solidFill>
              </a:rPr>
              <a:t>Definition of </a:t>
            </a:r>
            <a:r>
              <a:rPr lang="en-US" sz="2600" dirty="0">
                <a:solidFill>
                  <a:schemeClr val="bg1"/>
                </a:solidFill>
              </a:rPr>
              <a:t>Dynamic elaboration</a:t>
            </a:r>
            <a:r>
              <a:rPr lang="tr-TR" sz="2600" dirty="0">
                <a:solidFill>
                  <a:schemeClr val="bg1"/>
                </a:solidFill>
              </a:rPr>
              <a:t>:</a:t>
            </a:r>
          </a:p>
          <a:p>
            <a:pPr marL="457200" lvl="1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u="sng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Manages runtime scenarios like deferred binding or conditional elaboration</a:t>
            </a:r>
            <a:endParaRPr lang="tr-TR" dirty="0">
              <a:solidFill>
                <a:schemeClr val="bg1"/>
              </a:solidFill>
            </a:endParaRPr>
          </a:p>
          <a:p>
            <a:pPr lvl="1" algn="just"/>
            <a:endParaRPr lang="tr-TR" dirty="0">
              <a:solidFill>
                <a:schemeClr val="bg1"/>
              </a:solidFill>
            </a:endParaRPr>
          </a:p>
          <a:p>
            <a:pPr lvl="1" algn="just"/>
            <a:r>
              <a:rPr lang="en-US" u="sng" dirty="0">
                <a:solidFill>
                  <a:schemeClr val="bg1"/>
                </a:solidFill>
              </a:rPr>
              <a:t>Deferred Binding:</a:t>
            </a:r>
            <a:r>
              <a:rPr lang="en-US" dirty="0">
                <a:solidFill>
                  <a:schemeClr val="bg1"/>
                </a:solidFill>
              </a:rPr>
              <a:t> Allows components to be bound conditionally, adapting to runtime states</a:t>
            </a: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 </a:t>
            </a: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3EF58-BD80-88B0-ED80-5068B2644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98" y="3701303"/>
            <a:ext cx="4848225" cy="14097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47C70E-4839-23BF-BF23-65146D212F33}"/>
              </a:ext>
            </a:extLst>
          </p:cNvPr>
          <p:cNvSpPr txBox="1">
            <a:spLocks/>
          </p:cNvSpPr>
          <p:nvPr/>
        </p:nvSpPr>
        <p:spPr>
          <a:xfrm>
            <a:off x="2308268" y="5254437"/>
            <a:ext cx="7572284" cy="385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tr-TR" sz="2000" dirty="0">
                <a:solidFill>
                  <a:srgbClr val="FF0000"/>
                </a:solidFill>
              </a:rPr>
              <a:t>From:</a:t>
            </a:r>
            <a:r>
              <a:rPr lang="tr-TR" sz="2000" dirty="0">
                <a:solidFill>
                  <a:schemeClr val="bg1"/>
                </a:solidFill>
              </a:rPr>
              <a:t> https://www.vhdl-online.de/vhdl_reference_93/dynamic_elaboration </a:t>
            </a:r>
          </a:p>
        </p:txBody>
      </p:sp>
    </p:spTree>
    <p:extLst>
      <p:ext uri="{BB962C8B-B14F-4D97-AF65-F5344CB8AC3E}">
        <p14:creationId xmlns:p14="http://schemas.microsoft.com/office/powerpoint/2010/main" val="6088770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0CC06F-AA29-8DA1-36FA-6B4816F4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609600"/>
          </a:xfrm>
        </p:spPr>
        <p:txBody>
          <a:bodyPr>
            <a:noAutofit/>
          </a:bodyPr>
          <a:lstStyle/>
          <a:p>
            <a:pPr algn="ctr"/>
            <a:r>
              <a:rPr lang="tr-TR" sz="4400" b="1" dirty="0">
                <a:solidFill>
                  <a:srgbClr val="FFFF00"/>
                </a:solidFill>
              </a:rPr>
              <a:t>12.6</a:t>
            </a:r>
            <a:r>
              <a:rPr lang="tr-TR" sz="4400" b="1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rgbClr val="FF0000"/>
                </a:solidFill>
              </a:rPr>
              <a:t>Execution of a model</a:t>
            </a:r>
            <a:endParaRPr lang="tr-TR" sz="4400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D3C3ED-BA1C-CB69-E087-C2A5F7A8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3034"/>
            <a:ext cx="9905999" cy="54415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dirty="0">
                <a:solidFill>
                  <a:schemeClr val="bg1"/>
                </a:solidFill>
              </a:rPr>
              <a:t>Definition of Execution of a model:</a:t>
            </a:r>
          </a:p>
          <a:p>
            <a:pPr marL="0" indent="0" algn="just">
              <a:buNone/>
            </a:pPr>
            <a:endParaRPr lang="tr-TR" sz="2600" dirty="0">
              <a:solidFill>
                <a:schemeClr val="bg1"/>
              </a:solidFill>
            </a:endParaRPr>
          </a:p>
          <a:p>
            <a:pPr lvl="1" algn="just"/>
            <a:r>
              <a:rPr lang="en-US" u="sng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Simulates the design by executing concurrent and sequential statements over time</a:t>
            </a:r>
            <a:endParaRPr lang="tr-TR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tr-T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 </a:t>
            </a:r>
          </a:p>
          <a:p>
            <a:pPr marL="0" indent="0" algn="just">
              <a:buNone/>
            </a:pPr>
            <a:r>
              <a:rPr lang="tr-TR" sz="2000" dirty="0">
                <a:solidFill>
                  <a:schemeClr val="bg1"/>
                </a:solidFill>
              </a:rPr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90855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DAE9-DCEA-0B43-B97D-12BD1166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1870D4-4F43-00BD-D691-D8F786ED0172}"/>
              </a:ext>
            </a:extLst>
          </p:cNvPr>
          <p:cNvSpPr txBox="1">
            <a:spLocks/>
          </p:cNvSpPr>
          <p:nvPr/>
        </p:nvSpPr>
        <p:spPr>
          <a:xfrm>
            <a:off x="5971873" y="53741"/>
            <a:ext cx="6220126" cy="6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</a:rPr>
              <a:t>13</a:t>
            </a:r>
            <a:r>
              <a:rPr lang="en-US" sz="2800" b="1" dirty="0">
                <a:solidFill>
                  <a:srgbClr val="FF0000"/>
                </a:solidFill>
              </a:rPr>
              <a:t>. Lexical elements</a:t>
            </a:r>
          </a:p>
          <a:p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584377-A496-9C42-E41A-64B90D07D774}"/>
              </a:ext>
            </a:extLst>
          </p:cNvPr>
          <p:cNvSpPr txBox="1">
            <a:spLocks/>
          </p:cNvSpPr>
          <p:nvPr/>
        </p:nvSpPr>
        <p:spPr>
          <a:xfrm>
            <a:off x="5880856" y="397804"/>
            <a:ext cx="6402160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300" b="1" dirty="0">
                <a:solidFill>
                  <a:srgbClr val="FFFF00"/>
                </a:solidFill>
              </a:rPr>
              <a:t> </a:t>
            </a:r>
            <a:r>
              <a:rPr lang="tr-TR" sz="2300" b="1" dirty="0">
                <a:solidFill>
                  <a:srgbClr val="FFFF00"/>
                </a:solidFill>
              </a:rPr>
              <a:t>  </a:t>
            </a:r>
            <a:r>
              <a:rPr lang="en-GB" sz="2300" b="1" dirty="0">
                <a:solidFill>
                  <a:srgbClr val="FFFF00"/>
                </a:solidFill>
              </a:rPr>
              <a:t>13</a:t>
            </a:r>
            <a:r>
              <a:rPr lang="tr-TR" sz="2300" b="1" dirty="0">
                <a:solidFill>
                  <a:srgbClr val="FFFF00"/>
                </a:solidFill>
              </a:rPr>
              <a:t>.1</a:t>
            </a:r>
            <a:r>
              <a:rPr lang="tr-TR" sz="2300" b="1" dirty="0">
                <a:solidFill>
                  <a:schemeClr val="bg1"/>
                </a:solidFill>
              </a:rPr>
              <a:t> </a:t>
            </a:r>
            <a:r>
              <a:rPr lang="en-GB" sz="2300" b="1" dirty="0">
                <a:solidFill>
                  <a:schemeClr val="bg1"/>
                </a:solidFill>
              </a:rPr>
              <a:t>Character Set</a:t>
            </a:r>
            <a:endParaRPr lang="en-US" sz="230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300" b="1" dirty="0">
                <a:solidFill>
                  <a:srgbClr val="FFFF00"/>
                </a:solidFill>
              </a:rPr>
              <a:t> </a:t>
            </a:r>
            <a:r>
              <a:rPr lang="tr-TR" sz="2300" b="1" dirty="0">
                <a:solidFill>
                  <a:srgbClr val="FFFF00"/>
                </a:solidFill>
              </a:rPr>
              <a:t>  </a:t>
            </a:r>
            <a:r>
              <a:rPr lang="en-US" sz="2300" b="1" dirty="0">
                <a:solidFill>
                  <a:srgbClr val="FFFF00"/>
                </a:solidFill>
              </a:rPr>
              <a:t>13.2 </a:t>
            </a:r>
            <a:r>
              <a:rPr lang="en-US" sz="2300" b="1" dirty="0">
                <a:solidFill>
                  <a:schemeClr val="bg1"/>
                </a:solidFill>
              </a:rPr>
              <a:t>Lexical Elements, Separators, and Delimiters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300" b="1" dirty="0">
                <a:solidFill>
                  <a:srgbClr val="FFFF00"/>
                </a:solidFill>
              </a:rPr>
              <a:t> </a:t>
            </a:r>
            <a:r>
              <a:rPr lang="tr-TR" sz="2300" b="1" dirty="0">
                <a:solidFill>
                  <a:srgbClr val="FFFF00"/>
                </a:solidFill>
              </a:rPr>
              <a:t>  </a:t>
            </a:r>
            <a:r>
              <a:rPr lang="en-US" sz="2300" b="1" dirty="0">
                <a:solidFill>
                  <a:srgbClr val="FFFF00"/>
                </a:solidFill>
              </a:rPr>
              <a:t>13.3 </a:t>
            </a:r>
            <a:r>
              <a:rPr lang="en-US" sz="2300" b="1" dirty="0">
                <a:solidFill>
                  <a:schemeClr val="bg1"/>
                </a:solidFill>
              </a:rPr>
              <a:t>Identifiers</a:t>
            </a:r>
            <a:endParaRPr lang="tr-TR" sz="230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sz="2300" b="1" dirty="0">
                <a:solidFill>
                  <a:schemeClr val="bg1"/>
                </a:solidFill>
              </a:rPr>
              <a:t>   </a:t>
            </a:r>
            <a:r>
              <a:rPr lang="en-US" sz="2300" b="1" dirty="0">
                <a:solidFill>
                  <a:srgbClr val="FFFF00"/>
                </a:solidFill>
              </a:rPr>
              <a:t>13.4 </a:t>
            </a:r>
            <a:r>
              <a:rPr lang="en-US" sz="2300" b="1" dirty="0">
                <a:solidFill>
                  <a:schemeClr val="bg1"/>
                </a:solidFill>
              </a:rPr>
              <a:t>Abstract Literals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sz="2300" b="1" dirty="0">
                <a:solidFill>
                  <a:schemeClr val="bg1"/>
                </a:solidFill>
              </a:rPr>
              <a:t> </a:t>
            </a:r>
            <a:r>
              <a:rPr lang="en-GB" sz="2300" b="1" dirty="0">
                <a:solidFill>
                  <a:schemeClr val="bg1"/>
                </a:solidFill>
              </a:rPr>
              <a:t>  </a:t>
            </a:r>
            <a:r>
              <a:rPr lang="en-US" sz="2300" b="1" dirty="0">
                <a:solidFill>
                  <a:srgbClr val="FFFF00"/>
                </a:solidFill>
              </a:rPr>
              <a:t>13.5</a:t>
            </a:r>
            <a:r>
              <a:rPr lang="en-US" sz="2300" b="1" dirty="0">
                <a:solidFill>
                  <a:schemeClr val="bg1"/>
                </a:solidFill>
              </a:rPr>
              <a:t> Character Literals</a:t>
            </a:r>
            <a:endParaRPr lang="tr-TR" sz="230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sz="2300" b="1" dirty="0">
                <a:solidFill>
                  <a:srgbClr val="FFFF00"/>
                </a:solidFill>
              </a:rPr>
              <a:t>   </a:t>
            </a:r>
            <a:r>
              <a:rPr lang="en-GB" sz="2300" b="1" dirty="0">
                <a:solidFill>
                  <a:srgbClr val="FFFF00"/>
                </a:solidFill>
              </a:rPr>
              <a:t>13</a:t>
            </a:r>
            <a:r>
              <a:rPr lang="tr-TR" sz="2300" b="1" dirty="0">
                <a:solidFill>
                  <a:srgbClr val="FFFF00"/>
                </a:solidFill>
              </a:rPr>
              <a:t>.6</a:t>
            </a:r>
            <a:r>
              <a:rPr lang="en-US" sz="2300" b="1" dirty="0">
                <a:solidFill>
                  <a:schemeClr val="bg1"/>
                </a:solidFill>
              </a:rPr>
              <a:t> String Literals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300" b="1" dirty="0">
                <a:solidFill>
                  <a:srgbClr val="FFFF00"/>
                </a:solidFill>
              </a:rPr>
              <a:t> </a:t>
            </a:r>
            <a:r>
              <a:rPr lang="tr-TR" sz="2300" b="1" dirty="0">
                <a:solidFill>
                  <a:srgbClr val="FFFF00"/>
                </a:solidFill>
              </a:rPr>
              <a:t>  </a:t>
            </a:r>
            <a:r>
              <a:rPr lang="en-US" sz="2300" b="1" dirty="0">
                <a:solidFill>
                  <a:srgbClr val="FFFF00"/>
                </a:solidFill>
              </a:rPr>
              <a:t>13.</a:t>
            </a:r>
            <a:r>
              <a:rPr lang="tr-TR" sz="2300" b="1" dirty="0">
                <a:solidFill>
                  <a:srgbClr val="FFFF00"/>
                </a:solidFill>
              </a:rPr>
              <a:t>7</a:t>
            </a:r>
            <a:r>
              <a:rPr lang="en-GB" sz="2300" b="1" dirty="0">
                <a:solidFill>
                  <a:srgbClr val="FFFF00"/>
                </a:solidFill>
              </a:rPr>
              <a:t> </a:t>
            </a:r>
            <a:r>
              <a:rPr lang="en-US" sz="2300" b="1" dirty="0">
                <a:solidFill>
                  <a:schemeClr val="bg1"/>
                </a:solidFill>
              </a:rPr>
              <a:t>Bit String Literals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300" b="1" dirty="0">
                <a:solidFill>
                  <a:srgbClr val="FFFF00"/>
                </a:solidFill>
              </a:rPr>
              <a:t> </a:t>
            </a:r>
            <a:r>
              <a:rPr lang="tr-TR" sz="2300" b="1" dirty="0">
                <a:solidFill>
                  <a:srgbClr val="FFFF00"/>
                </a:solidFill>
              </a:rPr>
              <a:t>  </a:t>
            </a:r>
            <a:r>
              <a:rPr lang="en-US" sz="2300" b="1" dirty="0">
                <a:solidFill>
                  <a:srgbClr val="FFFF00"/>
                </a:solidFill>
              </a:rPr>
              <a:t>13.</a:t>
            </a:r>
            <a:r>
              <a:rPr lang="tr-TR" sz="2300" b="1" dirty="0">
                <a:solidFill>
                  <a:srgbClr val="FFFF00"/>
                </a:solidFill>
              </a:rPr>
              <a:t>8</a:t>
            </a:r>
            <a:r>
              <a:rPr lang="en-GB" sz="2300" b="1" dirty="0">
                <a:solidFill>
                  <a:srgbClr val="FFFF00"/>
                </a:solidFill>
              </a:rPr>
              <a:t> </a:t>
            </a:r>
            <a:r>
              <a:rPr lang="en-US" sz="2300" b="1" dirty="0">
                <a:solidFill>
                  <a:schemeClr val="bg1"/>
                </a:solidFill>
              </a:rPr>
              <a:t>Comments</a:t>
            </a:r>
            <a:endParaRPr lang="tr-TR" sz="2300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sz="2300" b="1" dirty="0">
                <a:solidFill>
                  <a:schemeClr val="bg1"/>
                </a:solidFill>
              </a:rPr>
              <a:t>   </a:t>
            </a:r>
            <a:r>
              <a:rPr lang="en-US" sz="2300" b="1" dirty="0">
                <a:solidFill>
                  <a:srgbClr val="FFFF00"/>
                </a:solidFill>
              </a:rPr>
              <a:t>13.</a:t>
            </a:r>
            <a:r>
              <a:rPr lang="tr-TR" sz="2300" b="1" dirty="0">
                <a:solidFill>
                  <a:srgbClr val="FFFF00"/>
                </a:solidFill>
              </a:rPr>
              <a:t>9</a:t>
            </a:r>
            <a:r>
              <a:rPr lang="en-GB" sz="2300" b="1" dirty="0">
                <a:solidFill>
                  <a:srgbClr val="FFFF00"/>
                </a:solidFill>
              </a:rPr>
              <a:t> </a:t>
            </a:r>
            <a:r>
              <a:rPr lang="en-US" sz="2300" b="1" dirty="0">
                <a:solidFill>
                  <a:schemeClr val="bg1"/>
                </a:solidFill>
              </a:rPr>
              <a:t>Reserved Words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sz="2300" b="1" dirty="0">
                <a:solidFill>
                  <a:schemeClr val="bg1"/>
                </a:solidFill>
              </a:rPr>
              <a:t> </a:t>
            </a:r>
            <a:r>
              <a:rPr lang="en-GB" sz="2300" b="1" dirty="0">
                <a:solidFill>
                  <a:schemeClr val="bg1"/>
                </a:solidFill>
              </a:rPr>
              <a:t>  </a:t>
            </a:r>
            <a:r>
              <a:rPr lang="en-US" sz="2300" b="1" dirty="0">
                <a:solidFill>
                  <a:srgbClr val="FFFF00"/>
                </a:solidFill>
              </a:rPr>
              <a:t>13.</a:t>
            </a:r>
            <a:r>
              <a:rPr lang="tr-TR" sz="2300" b="1" dirty="0">
                <a:solidFill>
                  <a:srgbClr val="FFFF00"/>
                </a:solidFill>
              </a:rPr>
              <a:t>10</a:t>
            </a:r>
            <a:r>
              <a:rPr lang="en-GB" sz="2300" b="1" dirty="0">
                <a:solidFill>
                  <a:srgbClr val="FFFF00"/>
                </a:solidFill>
              </a:rPr>
              <a:t> </a:t>
            </a:r>
            <a:r>
              <a:rPr lang="en-US" sz="2300" b="1" dirty="0">
                <a:solidFill>
                  <a:schemeClr val="bg1"/>
                </a:solidFill>
              </a:rPr>
              <a:t>Allowable Replacements of Characters</a:t>
            </a:r>
            <a:endParaRPr lang="tr-TR" sz="23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947BBD19-28D0-D3ED-60E9-5BB71D94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8" y="10"/>
            <a:ext cx="5982231" cy="685799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F6C6D3A-405D-4161-6CB1-18BABD65BC3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13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Orhan </a:t>
            </a:r>
            <a:r>
              <a:rPr lang="tr-TR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Çalışkan</a:t>
            </a:r>
            <a:endParaRPr lang="en-US" sz="6000" b="1" i="1" dirty="0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39689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0EBA74-1A5C-7F4C-CED0-50497849359E}"/>
              </a:ext>
            </a:extLst>
          </p:cNvPr>
          <p:cNvSpPr txBox="1">
            <a:spLocks/>
          </p:cNvSpPr>
          <p:nvPr/>
        </p:nvSpPr>
        <p:spPr bwMode="auto">
          <a:xfrm>
            <a:off x="2410421" y="1099701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VHDL CHARACTER SET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5" y="1754729"/>
            <a:ext cx="7244697" cy="546079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VHDL divides two main groups: </a:t>
            </a:r>
            <a:r>
              <a:rPr lang="en-US" sz="2000" b="1" dirty="0">
                <a:solidFill>
                  <a:schemeClr val="bg1"/>
                </a:solidFill>
              </a:rPr>
              <a:t>graphic characters </a:t>
            </a:r>
            <a:r>
              <a:rPr lang="en-US" sz="2000" dirty="0">
                <a:solidFill>
                  <a:schemeClr val="bg1"/>
                </a:solidFill>
              </a:rPr>
              <a:t>and </a:t>
            </a:r>
            <a:r>
              <a:rPr lang="en-US" sz="2000" b="1" dirty="0">
                <a:solidFill>
                  <a:schemeClr val="bg1"/>
                </a:solidFill>
              </a:rPr>
              <a:t>format effectors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Graphic Characters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tr-TR" sz="2000" dirty="0">
                <a:solidFill>
                  <a:schemeClr val="bg1"/>
                </a:solidFill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eadability for users and compilers</a:t>
            </a:r>
            <a:endParaRPr lang="tr-TR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Format Effectors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tr-TR" sz="2000" dirty="0">
                <a:solidFill>
                  <a:schemeClr val="bg1"/>
                </a:solidFill>
              </a:rPr>
              <a:t>For </a:t>
            </a:r>
            <a:r>
              <a:rPr lang="en-US" sz="2000" dirty="0">
                <a:solidFill>
                  <a:schemeClr val="bg1"/>
                </a:solidFill>
              </a:rPr>
              <a:t>visual layout </a:t>
            </a:r>
            <a:r>
              <a:rPr lang="tr-TR" sz="2000" dirty="0">
                <a:solidFill>
                  <a:schemeClr val="bg1"/>
                </a:solidFill>
              </a:rPr>
              <a:t>(</a:t>
            </a:r>
            <a:r>
              <a:rPr lang="en-US" sz="2000" dirty="0">
                <a:solidFill>
                  <a:schemeClr val="bg1"/>
                </a:solidFill>
              </a:rPr>
              <a:t>line breaks, tabs, and new lines</a:t>
            </a:r>
            <a:r>
              <a:rPr lang="tr-TR" sz="2000" dirty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4ED5D9C-27C4-3362-B131-1AB5EA60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672" y="2096987"/>
            <a:ext cx="4379485" cy="12920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84692-39A3-485A-A8F7-EABBFCB604DB}"/>
              </a:ext>
            </a:extLst>
          </p:cNvPr>
          <p:cNvSpPr txBox="1">
            <a:spLocks/>
          </p:cNvSpPr>
          <p:nvPr/>
        </p:nvSpPr>
        <p:spPr bwMode="auto">
          <a:xfrm>
            <a:off x="1887767" y="3873291"/>
            <a:ext cx="8416464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LEXICAL ELEMENTS (SEPERATORS)</a:t>
            </a:r>
          </a:p>
        </p:txBody>
      </p:sp>
      <p:pic>
        <p:nvPicPr>
          <p:cNvPr id="11" name="Resim 10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8E0276B9-B176-E52A-C0BC-4A0BD5DEC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672" y="4779060"/>
            <a:ext cx="4379485" cy="198727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2672D9-2E56-55D3-78BD-61C5D05F3568}"/>
              </a:ext>
            </a:extLst>
          </p:cNvPr>
          <p:cNvSpPr txBox="1">
            <a:spLocks/>
          </p:cNvSpPr>
          <p:nvPr/>
        </p:nvSpPr>
        <p:spPr>
          <a:xfrm>
            <a:off x="517974" y="4779060"/>
            <a:ext cx="7244697" cy="1926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w Cen MT (Gövde)"/>
              </a:rPr>
              <a:t>Separates lexical elements</a:t>
            </a:r>
            <a:r>
              <a:rPr lang="tr-TR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</a:rPr>
              <a:t>A separator is either a space character(SPACE or NBSP), a format effector, or the end of a line</a:t>
            </a:r>
            <a:endParaRPr lang="tr-TR" sz="2000" dirty="0">
              <a:solidFill>
                <a:schemeClr val="bg1"/>
              </a:solidFill>
              <a:latin typeface="Tw Cen MT (Gövde)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w Cen MT (Gövde)"/>
              <a:ea typeface="Calibri" panose="020F050202020403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9E9CE8-72A0-5D46-1FA0-BAE26507B1AD}"/>
              </a:ext>
            </a:extLst>
          </p:cNvPr>
          <p:cNvSpPr txBox="1">
            <a:spLocks/>
          </p:cNvSpPr>
          <p:nvPr/>
        </p:nvSpPr>
        <p:spPr bwMode="auto">
          <a:xfrm>
            <a:off x="2410421" y="-17326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CHAPTER - 13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267FB3-903D-39A3-8FD1-E8C643B6D324}"/>
              </a:ext>
            </a:extLst>
          </p:cNvPr>
          <p:cNvSpPr txBox="1">
            <a:spLocks/>
          </p:cNvSpPr>
          <p:nvPr/>
        </p:nvSpPr>
        <p:spPr bwMode="auto">
          <a:xfrm>
            <a:off x="2410421" y="501170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LEXICAL ELEMENTS</a:t>
            </a:r>
          </a:p>
        </p:txBody>
      </p:sp>
    </p:spTree>
    <p:extLst>
      <p:ext uri="{BB962C8B-B14F-4D97-AF65-F5344CB8AC3E}">
        <p14:creationId xmlns:p14="http://schemas.microsoft.com/office/powerpoint/2010/main" val="137755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42" y="787608"/>
            <a:ext cx="11674024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Subprograms: Algorithms that define computation or behavior, used for value conversion, signal resolution, or process portions</a:t>
            </a:r>
            <a:endParaRPr lang="tr-TR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Procedure: A subprogram that performs an action but does not return a value </a:t>
            </a:r>
            <a:endParaRPr lang="tr-TR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Function: A subprogram that computes and returns a value</a:t>
            </a:r>
            <a:endParaRPr lang="en-GB" sz="23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Formal Parameters: Variables in a subprogram declaration that represent the data passed into the subprogram when called</a:t>
            </a:r>
          </a:p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Constant and Variable Parameters: Each subprogram call has its own access privileges, with only constant or variable parameters passed in or out.</a:t>
            </a:r>
            <a:endParaRPr lang="tr-TR" sz="23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 Parameter: References to the signal and its driver are passed into the subprogram for a formal parameter of class signal.</a:t>
            </a: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F8B-7FB3-73B9-F1BB-A195E356B26F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			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2.1 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Subprogram Declarations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22857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EB246-F9AC-8CA1-F324-A5102D35A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E93A2A-5902-B223-1D4D-0B3E91B96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48437"/>
            <a:ext cx="10298189" cy="357266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D47EE-F6C5-A712-0648-BEB842F703CD}"/>
              </a:ext>
            </a:extLst>
          </p:cNvPr>
          <p:cNvSpPr txBox="1">
            <a:spLocks/>
          </p:cNvSpPr>
          <p:nvPr/>
        </p:nvSpPr>
        <p:spPr bwMode="auto">
          <a:xfrm>
            <a:off x="194553" y="23265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15F673-98C7-29EB-A971-B97E903B4683}"/>
              </a:ext>
            </a:extLst>
          </p:cNvPr>
          <p:cNvSpPr txBox="1">
            <a:spLocks/>
          </p:cNvSpPr>
          <p:nvPr/>
        </p:nvSpPr>
        <p:spPr bwMode="auto">
          <a:xfrm>
            <a:off x="1853721" y="38583"/>
            <a:ext cx="8484557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LEXICAL ELEMENTS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(DELIMITERS)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1F6D0-9900-CC31-7F3D-480FF9F67E95}"/>
              </a:ext>
            </a:extLst>
          </p:cNvPr>
          <p:cNvSpPr txBox="1">
            <a:spLocks/>
          </p:cNvSpPr>
          <p:nvPr/>
        </p:nvSpPr>
        <p:spPr>
          <a:xfrm>
            <a:off x="517974" y="738563"/>
            <a:ext cx="11310860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solidFill>
                  <a:schemeClr val="bg1"/>
                </a:solidFill>
                <a:latin typeface="Tw Cen MT (Gövde)"/>
              </a:rPr>
              <a:t>D</a:t>
            </a:r>
            <a:r>
              <a:rPr lang="en-US" sz="2000" dirty="0">
                <a:solidFill>
                  <a:schemeClr val="bg1"/>
                </a:solidFill>
                <a:latin typeface="Tw Cen MT (Gövde)"/>
              </a:rPr>
              <a:t>elimiter characters separate different elements in the syntax of the language</a:t>
            </a:r>
            <a:endParaRPr lang="tr-TR" sz="2000" dirty="0">
              <a:solidFill>
                <a:schemeClr val="bg1"/>
              </a:solidFill>
              <a:latin typeface="Tw Cen MT (Gövde)"/>
            </a:endParaRPr>
          </a:p>
          <a:p>
            <a:r>
              <a:rPr lang="en-US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</a:rPr>
              <a:t>The delimiters in VHDL are generally specific characters, and each one performs a specific function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Resim 7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00C80682-724F-D262-0F23-B6B20531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29" y="2220995"/>
            <a:ext cx="4160881" cy="420660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E7ABCD7-CCE2-A051-2F0C-5FF5EDE5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147" y="2220995"/>
            <a:ext cx="3029254" cy="369985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EA272F4A-1CE8-5DD6-6C41-0D187AFB4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147" y="2854089"/>
            <a:ext cx="3029254" cy="493530"/>
          </a:xfrm>
          <a:prstGeom prst="rect">
            <a:avLst/>
          </a:prstGeom>
        </p:spPr>
      </p:pic>
      <p:pic>
        <p:nvPicPr>
          <p:cNvPr id="18" name="Resim 17" descr="metin, ekran görüntüsü, yazı tipi, cebir içeren bir resim&#10;&#10;Açıklama otomatik olarak oluşturuldu">
            <a:extLst>
              <a:ext uri="{FF2B5EF4-FFF2-40B4-BE49-F238E27FC236}">
                <a16:creationId xmlns:a16="http://schemas.microsoft.com/office/drawing/2014/main" id="{ECD833F3-7FF4-62BB-23C9-6125D342C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147" y="3618326"/>
            <a:ext cx="3029254" cy="28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20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575A5-ECDE-BFE4-CC46-BC9C9F49A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0F938C-E600-11DE-7587-3A45914C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48437"/>
            <a:ext cx="10298189" cy="357266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B7C2E-F280-C80A-18A0-64A73C7F27E8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7F7975E-7E07-7E06-6164-44368AED21C5}"/>
              </a:ext>
            </a:extLst>
          </p:cNvPr>
          <p:cNvSpPr txBox="1">
            <a:spLocks/>
          </p:cNvSpPr>
          <p:nvPr/>
        </p:nvSpPr>
        <p:spPr bwMode="auto">
          <a:xfrm>
            <a:off x="1763654" y="55298"/>
            <a:ext cx="8664692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LEXICAL ELEMENTS (IDENTIFIERS)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8EFB45-A2F5-F1E9-A152-99B043D9728C}"/>
              </a:ext>
            </a:extLst>
          </p:cNvPr>
          <p:cNvSpPr txBox="1">
            <a:spLocks/>
          </p:cNvSpPr>
          <p:nvPr/>
        </p:nvSpPr>
        <p:spPr>
          <a:xfrm>
            <a:off x="517975" y="1397208"/>
            <a:ext cx="4676596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Basic identifiers</a:t>
            </a:r>
            <a:r>
              <a:rPr lang="tr-TR" sz="2000" b="1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tr-TR" sz="2000" b="1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Define</a:t>
            </a:r>
            <a:r>
              <a:rPr lang="en-US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 signals, ports, and variables </a:t>
            </a:r>
            <a:endParaRPr lang="tr-TR" sz="2000" dirty="0">
              <a:solidFill>
                <a:schemeClr val="bg1"/>
              </a:solidFill>
              <a:latin typeface="Tw Cen MT (Gövde)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ontain </a:t>
            </a:r>
            <a:r>
              <a:rPr lang="tr-TR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etters, </a:t>
            </a:r>
            <a:r>
              <a:rPr lang="tr-TR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igits, </a:t>
            </a:r>
            <a:r>
              <a:rPr lang="tr-TR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nderscores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Extended identifiers </a:t>
            </a:r>
            <a:endParaRPr lang="tr-TR" sz="20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Define</a:t>
            </a:r>
            <a:r>
              <a:rPr lang="en-US" sz="2000" dirty="0">
                <a:solidFill>
                  <a:schemeClr val="bg1"/>
                </a:solidFill>
                <a:latin typeface="Tw Cen MT (Gövde)"/>
                <a:ea typeface="Calibri" panose="020F0502020204030204" pitchFamily="34" charset="0"/>
                <a:cs typeface="Calibri" panose="020F0502020204030204" pitchFamily="34" charset="0"/>
              </a:rPr>
              <a:t> signals, ports, and variables</a:t>
            </a:r>
            <a:endParaRPr lang="tr-TR" sz="2000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Case Sensitive</a:t>
            </a:r>
          </a:p>
          <a:p>
            <a:pPr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</a:t>
            </a:r>
            <a:r>
              <a:rPr lang="en-GB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nclosed in </a:t>
            </a:r>
            <a:r>
              <a:rPr lang="tr-TR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B</a:t>
            </a:r>
            <a:r>
              <a:rPr lang="en-GB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ackslashes (\)</a:t>
            </a:r>
            <a:endParaRPr lang="tr-TR" sz="20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nable the </a:t>
            </a:r>
            <a:r>
              <a:rPr lang="tr-TR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nclusion of </a:t>
            </a:r>
            <a:r>
              <a:rPr lang="tr-TR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</a:t>
            </a:r>
            <a:r>
              <a:rPr lang="en-US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pecial </a:t>
            </a:r>
            <a:r>
              <a:rPr lang="tr-TR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</a:t>
            </a:r>
            <a:r>
              <a:rPr lang="en-US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haracters</a:t>
            </a:r>
            <a:r>
              <a:rPr lang="tr-TR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</a:t>
            </a:r>
            <a:endParaRPr lang="en-GB" sz="20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Resim 5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10BEBDA8-9FC0-2025-7556-045AC6E23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51" y="1397208"/>
            <a:ext cx="4104160" cy="1947366"/>
          </a:xfrm>
          <a:prstGeom prst="rect">
            <a:avLst/>
          </a:prstGeom>
        </p:spPr>
      </p:pic>
      <p:pic>
        <p:nvPicPr>
          <p:cNvPr id="10" name="Resim 9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DE9E019F-A026-1ADE-3A58-A7C4EBB2F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51" y="3513427"/>
            <a:ext cx="4104160" cy="14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6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AE4AF-B904-C14F-3B61-9D4B6332C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543227-C83B-F279-083F-0B4256D2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48437"/>
            <a:ext cx="10298189" cy="357266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D812F-B094-FA3C-41D5-797393E06BF2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A7D495-7433-18B4-0C63-F22930C7DEDA}"/>
              </a:ext>
            </a:extLst>
          </p:cNvPr>
          <p:cNvSpPr txBox="1">
            <a:spLocks/>
          </p:cNvSpPr>
          <p:nvPr/>
        </p:nvSpPr>
        <p:spPr bwMode="auto">
          <a:xfrm>
            <a:off x="1981492" y="140522"/>
            <a:ext cx="7371156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LEXICAL ELEMENTS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(LITERALS)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4D66FE-2D7C-13B6-9EA6-9DD689F08760}"/>
              </a:ext>
            </a:extLst>
          </p:cNvPr>
          <p:cNvSpPr txBox="1">
            <a:spLocks/>
          </p:cNvSpPr>
          <p:nvPr/>
        </p:nvSpPr>
        <p:spPr>
          <a:xfrm>
            <a:off x="517974" y="738563"/>
            <a:ext cx="5688273" cy="5860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Abstract Literals</a:t>
            </a:r>
            <a:r>
              <a:rPr lang="en-US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Represent values in basic numerical types.</a:t>
            </a: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Decimal Literals</a:t>
            </a:r>
            <a:r>
              <a:rPr lang="en-US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Express numerical values (integer or fractional)</a:t>
            </a:r>
            <a:endParaRPr lang="tr-TR" sz="20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Based Literals</a:t>
            </a:r>
            <a:r>
              <a:rPr lang="en-US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Specify numerical values in a specific base (binary, octal, hexadecimal).</a:t>
            </a:r>
            <a:endParaRPr lang="tr-TR" sz="20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Bit String Literals</a:t>
            </a:r>
            <a:r>
              <a:rPr lang="en-US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Define numerical systems with specific bit sequences (B, O, X)</a:t>
            </a:r>
            <a:endParaRPr lang="tr-TR" sz="20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marL="914400" lvl="2" indent="0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tr-TR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Character Literals</a:t>
            </a:r>
            <a:r>
              <a:rPr lang="tr-TR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Represent a single character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String Literals</a:t>
            </a:r>
            <a:r>
              <a:rPr lang="en-US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Represent a sequence of characters</a:t>
            </a: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marL="914400" lvl="2" indent="0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</p:txBody>
      </p:sp>
      <p:pic>
        <p:nvPicPr>
          <p:cNvPr id="8" name="Resim 7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DD47EECA-CFB5-3934-C50C-FE5B86C8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39" y="1366736"/>
            <a:ext cx="6015061" cy="41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754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E8DD1-78A9-82D6-8E83-6C39FC3DF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983FA66-BE4C-2016-10BF-6853FED7D842}"/>
              </a:ext>
            </a:extLst>
          </p:cNvPr>
          <p:cNvSpPr txBox="1">
            <a:spLocks/>
          </p:cNvSpPr>
          <p:nvPr/>
        </p:nvSpPr>
        <p:spPr>
          <a:xfrm>
            <a:off x="5971873" y="53741"/>
            <a:ext cx="6220126" cy="6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14. Predefined language environment</a:t>
            </a:r>
          </a:p>
          <a:p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3B667E-3417-9639-0378-9DC4E2A693A1}"/>
              </a:ext>
            </a:extLst>
          </p:cNvPr>
          <p:cNvSpPr txBox="1">
            <a:spLocks/>
          </p:cNvSpPr>
          <p:nvPr/>
        </p:nvSpPr>
        <p:spPr>
          <a:xfrm>
            <a:off x="5971873" y="397804"/>
            <a:ext cx="6220127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</a:t>
            </a:r>
            <a:r>
              <a:rPr lang="en-GB" b="1" dirty="0">
                <a:solidFill>
                  <a:srgbClr val="FFFF00"/>
                </a:solidFill>
              </a:rPr>
              <a:t>14</a:t>
            </a:r>
            <a:r>
              <a:rPr lang="tr-TR" b="1" dirty="0">
                <a:solidFill>
                  <a:srgbClr val="FFFF00"/>
                </a:solidFill>
              </a:rPr>
              <a:t>.1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Predefined Attributes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14.2 </a:t>
            </a:r>
            <a:r>
              <a:rPr lang="en-US" b="1" dirty="0">
                <a:solidFill>
                  <a:schemeClr val="bg1"/>
                </a:solidFill>
              </a:rPr>
              <a:t>Package STANDARD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tr-TR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14.3 </a:t>
            </a:r>
            <a:r>
              <a:rPr lang="en-US" b="1" dirty="0">
                <a:solidFill>
                  <a:schemeClr val="bg1"/>
                </a:solidFill>
              </a:rPr>
              <a:t>Package TEXTIO</a:t>
            </a:r>
            <a:endParaRPr lang="tr-TR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60B1317-BE23-B178-E508-A8BA750B9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8" y="10"/>
            <a:ext cx="5982231" cy="685799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DD37F206-983D-0FA4-EA8A-66E1E509E3AD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14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  <a:highlight>
                  <a:srgbClr val="000000"/>
                </a:highlight>
              </a:rPr>
              <a:t>Koray Karakurt</a:t>
            </a:r>
            <a:endParaRPr lang="en-US" sz="6000" b="1" i="1" dirty="0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9456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462AE-DAFA-3440-C853-6CAA3713C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E257-44C4-8304-5E4C-E786E2F02BBF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54AEFF-855A-4641-79FE-2673F136384A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14.1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VHDL 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PREDEFINED ATTRIBUTES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  <a:p>
            <a:pPr marL="0" indent="0">
              <a:spcAft>
                <a:spcPts val="1200"/>
              </a:spcAft>
              <a:buNone/>
            </a:pP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D87EF1-E16C-2A4F-03FE-1174BCF2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956" y="747922"/>
            <a:ext cx="8358088" cy="6076214"/>
          </a:xfrm>
          <a:prstGeom prst="rect">
            <a:avLst/>
          </a:prstGeom>
          <a:ln w="34925"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882330-9779-BA9D-34F4-14BEB26A88C9}"/>
              </a:ext>
            </a:extLst>
          </p:cNvPr>
          <p:cNvSpPr txBox="1"/>
          <p:nvPr/>
        </p:nvSpPr>
        <p:spPr>
          <a:xfrm>
            <a:off x="5321444" y="747922"/>
            <a:ext cx="4953600" cy="253916"/>
          </a:xfrm>
          <a:prstGeom prst="rect">
            <a:avLst/>
          </a:prstGeom>
          <a:noFill/>
          <a:ln w="34925">
            <a:noFill/>
          </a:ln>
        </p:spPr>
        <p:txBody>
          <a:bodyPr wrap="none" rtlCol="0">
            <a:spAutoFit/>
          </a:bodyPr>
          <a:lstStyle/>
          <a:p>
            <a:r>
              <a:rPr lang="en-US" sz="1050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https://www.hdlworks.com/hdl_corner/vhdl_ref/VHDLContents/AttributesPredefined.htm</a:t>
            </a:r>
            <a:endParaRPr lang="en-US" sz="105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04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1E5D0-DF9C-A723-A8C1-A7088377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4ABD8-93D7-0A02-E687-38A0B4F78EED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03C14C-AD00-1DFF-9A44-D3B9CD87EEF6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14.2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package</a:t>
            </a:r>
            <a:r>
              <a:rPr lang="tr-TR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standard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  <a:p>
            <a:pPr marL="0" indent="0">
              <a:spcAft>
                <a:spcPts val="1200"/>
              </a:spcAft>
              <a:buNone/>
            </a:pP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990A315-1765-8A08-D45A-528055E51901}"/>
              </a:ext>
            </a:extLst>
          </p:cNvPr>
          <p:cNvSpPr txBox="1">
            <a:spLocks/>
          </p:cNvSpPr>
          <p:nvPr/>
        </p:nvSpPr>
        <p:spPr>
          <a:xfrm>
            <a:off x="517974" y="738563"/>
            <a:ext cx="11182959" cy="5860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Package STANDARD predefines a number of types, subtypes, and functions</a:t>
            </a:r>
          </a:p>
          <a:p>
            <a:pPr lvl="1">
              <a:lnSpc>
                <a:spcPct val="110000"/>
              </a:lnSpc>
            </a:pP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An implicit context clause naming this package is assumed to exist at the beginning of each design unit</a:t>
            </a:r>
          </a:p>
          <a:p>
            <a:pPr lvl="1">
              <a:lnSpc>
                <a:spcPct val="110000"/>
              </a:lnSpc>
            </a:pP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 Package STANDARD cannot be modified by the user</a:t>
            </a:r>
          </a:p>
          <a:p>
            <a:pPr lvl="1">
              <a:lnSpc>
                <a:spcPct val="110000"/>
              </a:lnSpc>
            </a:pPr>
            <a:r>
              <a:rPr lang="en-US" sz="16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The operators that are predefined for the types declared for package STANDARD are given in comments since they are implicitly declared</a:t>
            </a: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2CB632-7C01-9425-30ED-9730455B639B}"/>
              </a:ext>
            </a:extLst>
          </p:cNvPr>
          <p:cNvGrpSpPr/>
          <p:nvPr/>
        </p:nvGrpSpPr>
        <p:grpSpPr>
          <a:xfrm>
            <a:off x="2893562" y="2427873"/>
            <a:ext cx="8377728" cy="4278679"/>
            <a:chOff x="2893562" y="2372840"/>
            <a:chExt cx="8377728" cy="427867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F622F6-982A-683F-26E4-E6D08D37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3562" y="2372840"/>
              <a:ext cx="7031527" cy="4278679"/>
            </a:xfrm>
            <a:prstGeom prst="rect">
              <a:avLst/>
            </a:prstGeom>
            <a:ln w="31750">
              <a:solidFill>
                <a:schemeClr val="bg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8842C7-6B05-3AAD-EB45-EE317AA9FABB}"/>
                </a:ext>
              </a:extLst>
            </p:cNvPr>
            <p:cNvSpPr txBox="1"/>
            <p:nvPr/>
          </p:nvSpPr>
          <p:spPr>
            <a:xfrm>
              <a:off x="5168940" y="2372840"/>
              <a:ext cx="610235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u="sng" dirty="0">
                  <a:solidFill>
                    <a:srgbClr val="0070C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https://www.hdlworks.com/hdl_corner/vhdl_ref/VHDLContents/StandardPackage.htm</a:t>
              </a:r>
              <a:endParaRPr lang="en-US" sz="105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262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D9AC-EBCB-827E-7032-BF5A3DD5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78D85-D6FB-76C7-0AFD-3D72808BC9E5}"/>
              </a:ext>
            </a:extLst>
          </p:cNvPr>
          <p:cNvSpPr txBox="1">
            <a:spLocks/>
          </p:cNvSpPr>
          <p:nvPr/>
        </p:nvSpPr>
        <p:spPr bwMode="auto">
          <a:xfrm>
            <a:off x="0" y="258821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841E28E-04C9-D80D-8F4F-CA51C3723BFD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			14.3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Package TEXTIO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45675C-A012-9E43-FB5A-120996246FA5}"/>
              </a:ext>
            </a:extLst>
          </p:cNvPr>
          <p:cNvGrpSpPr/>
          <p:nvPr/>
        </p:nvGrpSpPr>
        <p:grpSpPr>
          <a:xfrm>
            <a:off x="1555690" y="807902"/>
            <a:ext cx="9080620" cy="5960612"/>
            <a:chOff x="1555690" y="807902"/>
            <a:chExt cx="9080620" cy="59606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FA1C69-6F26-65EB-FE37-F2D9E818D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5690" y="807902"/>
              <a:ext cx="9080620" cy="5960612"/>
            </a:xfrm>
            <a:prstGeom prst="rect">
              <a:avLst/>
            </a:prstGeom>
            <a:ln w="34925">
              <a:solidFill>
                <a:schemeClr val="bg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51C5EB-7C8C-409F-3F16-B6710EEB135E}"/>
                </a:ext>
              </a:extLst>
            </p:cNvPr>
            <p:cNvSpPr txBox="1"/>
            <p:nvPr/>
          </p:nvSpPr>
          <p:spPr>
            <a:xfrm>
              <a:off x="5937588" y="855558"/>
              <a:ext cx="46987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u="sng" dirty="0">
                  <a:solidFill>
                    <a:srgbClr val="0070C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https://www.hdlworks.com/hdl_corner/vhdl_ref/VHDLContents/TEXTIOPackage.htm</a:t>
              </a:r>
              <a:endParaRPr lang="en-US" sz="105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625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4178269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FFFF0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5043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FFFF0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622884" y="2160367"/>
            <a:ext cx="6661597" cy="1815882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FF0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Mert Ecevit, 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  <a:r>
              <a:rPr lang="en-GB" sz="3200" b="1" cap="none" dirty="0">
                <a:solidFill>
                  <a:srgbClr val="FF0000"/>
                </a:solidFill>
              </a:rPr>
              <a:t>and Talha Telli</a:t>
            </a: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0A8DE-C7EB-26DE-2344-95095F144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937D23-35AB-7E34-65AB-970913715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76" y="1278070"/>
            <a:ext cx="4800258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 Parameters: The subprogram receives references to the file, with matching external associations and access modes for formal and actual parameters, and limited type conversions.</a:t>
            </a: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79536-45CF-4052-F9A6-E465F0A7C92B}"/>
              </a:ext>
            </a:extLst>
          </p:cNvPr>
          <p:cNvSpPr txBox="1"/>
          <p:nvPr/>
        </p:nvSpPr>
        <p:spPr>
          <a:xfrm>
            <a:off x="639005" y="3706659"/>
            <a:ext cx="503658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Abbas, K. (2020). Handbook of Digital CMOS Technology, Circuits, and Systems. In Springer eBooks.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https://doi.org/10.1007/978-3-030-37195-1</a:t>
            </a: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6F8D9E6-DE22-4BB1-B90F-67699223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85" y="993520"/>
            <a:ext cx="5759669" cy="299004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87A8889-88D6-4EA7-9DCF-6C9D60CE7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585" y="3851413"/>
            <a:ext cx="5759669" cy="288744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C165A4-4499-9A0C-C0AC-6DB18F81BECF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			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2.2 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Subprogram BODIES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049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07F2A-1846-F47F-A2E2-98301BBD8BB1}"/>
              </a:ext>
            </a:extLst>
          </p:cNvPr>
          <p:cNvSpPr txBox="1">
            <a:spLocks/>
          </p:cNvSpPr>
          <p:nvPr/>
        </p:nvSpPr>
        <p:spPr bwMode="auto">
          <a:xfrm>
            <a:off x="0" y="89486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			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2.3 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Subprogram Overloading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9D2D1B-A957-D551-5601-23E606DFD66F}"/>
              </a:ext>
            </a:extLst>
          </p:cNvPr>
          <p:cNvSpPr txBox="1">
            <a:spLocks/>
          </p:cNvSpPr>
          <p:nvPr/>
        </p:nvSpPr>
        <p:spPr bwMode="auto">
          <a:xfrm>
            <a:off x="0" y="3429000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			</a:t>
            </a:r>
            <a:r>
              <a:rPr lang="en-GB" sz="4400" b="1" cap="all" dirty="0">
                <a:solidFill>
                  <a:srgbClr val="FFFF00"/>
                </a:solidFill>
                <a:latin typeface="Tw Cen MT (Headings)"/>
                <a:ea typeface="+mj-ea"/>
                <a:cs typeface="+mj-cs"/>
              </a:rPr>
              <a:t>2.4 </a:t>
            </a:r>
            <a:r>
              <a:rPr lang="en-GB" sz="4400" b="1" cap="all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RESOLUTION FUNCTIONS</a:t>
            </a:r>
            <a:endParaRPr lang="tr-TR" sz="4400" b="1" cap="all" dirty="0">
              <a:solidFill>
                <a:srgbClr val="FF0000"/>
              </a:solidFill>
              <a:latin typeface="Tw Cen MT (Headings)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EB6816-D784-59BE-8CB1-60CFF06F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62" y="792509"/>
            <a:ext cx="11674024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Subprogram Overloading: Occurs when subprograms share a name but differ in parameter or result types</a:t>
            </a:r>
            <a:r>
              <a:rPr lang="tr-TR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3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mbiguity</a:t>
            </a: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arises if the parameters don’t uniquely identify one subprogram</a:t>
            </a:r>
            <a:endParaRPr lang="tr-TR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 Overloading: Allows functions to overload operators, with unary operators taking one parameter and binary operators taking two</a:t>
            </a:r>
            <a:endParaRPr lang="tr-TR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Signatures: Define the unique match for overloaded subprograms or enumeration literals based on parameter count and types</a:t>
            </a:r>
          </a:p>
          <a:p>
            <a:pPr>
              <a:lnSpc>
                <a:spcPct val="110000"/>
              </a:lnSpc>
            </a:pPr>
            <a:endParaRPr lang="tr-TR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Resolution Functions: Combines signal sources into a single value</a:t>
            </a:r>
            <a:r>
              <a:rPr lang="tr-TR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</a:t>
            </a: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hey</a:t>
            </a:r>
            <a:r>
              <a:rPr lang="tr-TR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</a:t>
            </a: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 linked to the signal or its subtype via their declaration</a:t>
            </a:r>
            <a:endParaRPr lang="tr-TR" sz="2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Invocation of the Resolution Function: For active resolved signals, this function is automatically called during each simulation cycle to determine the signal's value, ignoring "off" drivers</a:t>
            </a: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52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</TotalTime>
  <Words>5837</Words>
  <Application>Microsoft Office PowerPoint</Application>
  <PresentationFormat>Widescreen</PresentationFormat>
  <Paragraphs>904</Paragraphs>
  <Slides>77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0" baseType="lpstr">
      <vt:lpstr>Arial</vt:lpstr>
      <vt:lpstr>Calibri</vt:lpstr>
      <vt:lpstr>Consolas</vt:lpstr>
      <vt:lpstr>Courier New</vt:lpstr>
      <vt:lpstr>Times New Roman</vt:lpstr>
      <vt:lpstr>Tw Cen MT</vt:lpstr>
      <vt:lpstr>Tw Cen MT (Body)</vt:lpstr>
      <vt:lpstr>Tw Cen MT (Body)</vt:lpstr>
      <vt:lpstr>Tw Cen MT (Gövde)</vt:lpstr>
      <vt:lpstr>Tw Cen MT (Headings)</vt:lpstr>
      <vt:lpstr>Vodafone Rg</vt:lpstr>
      <vt:lpstr>Wingdings</vt:lpstr>
      <vt:lpstr>Circuit</vt:lpstr>
      <vt:lpstr>A Review of 1076 - 2002  IEEE Standard for VHDL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11.1 DesIgn unıts</vt:lpstr>
      <vt:lpstr>11.2 DesIgn lIbrarIes</vt:lpstr>
      <vt:lpstr>11.3 Context clauses</vt:lpstr>
      <vt:lpstr>11.4 Order of analysıs</vt:lpstr>
      <vt:lpstr>12.1 Elaboration of a design hierarchy</vt:lpstr>
      <vt:lpstr>12.2 Elaboration of a block header</vt:lpstr>
      <vt:lpstr>12.3 Elaboration of a declarative part</vt:lpstr>
      <vt:lpstr>12.4 Elaboration of a statement part</vt:lpstr>
      <vt:lpstr>12.5 Dynamic elaboration</vt:lpstr>
      <vt:lpstr>12.6 Execution of 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Koray Karakurt</cp:lastModifiedBy>
  <cp:revision>503</cp:revision>
  <dcterms:created xsi:type="dcterms:W3CDTF">2024-07-21T06:30:33Z</dcterms:created>
  <dcterms:modified xsi:type="dcterms:W3CDTF">2025-01-12T18:34:31Z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